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1"/>
    <p:sldMasterId id="2147483659" r:id="rId2"/>
    <p:sldMasterId id="2147483660" r:id="rId3"/>
  </p:sldMasterIdLst>
  <p:notesMasterIdLst>
    <p:notesMasterId r:id="rId11"/>
  </p:notesMasterIdLst>
  <p:handoutMasterIdLst>
    <p:handoutMasterId r:id="rId12"/>
  </p:handoutMasterIdLst>
  <p:sldIdLst>
    <p:sldId id="296" r:id="rId4"/>
    <p:sldId id="325" r:id="rId5"/>
    <p:sldId id="331" r:id="rId6"/>
    <p:sldId id="332" r:id="rId7"/>
    <p:sldId id="322" r:id="rId8"/>
    <p:sldId id="333" r:id="rId9"/>
    <p:sldId id="292" r:id="rId10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2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2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2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2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7B2"/>
    <a:srgbClr val="0BF3FF"/>
    <a:srgbClr val="00FF00"/>
    <a:srgbClr val="00B3BE"/>
    <a:srgbClr val="00A8B4"/>
    <a:srgbClr val="E4E2E0"/>
    <a:srgbClr val="F1F0EF"/>
    <a:srgbClr val="E3E2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9" autoAdjust="0"/>
    <p:restoredTop sz="94555" autoAdjust="0"/>
  </p:normalViewPr>
  <p:slideViewPr>
    <p:cSldViewPr snapToGrid="0" snapToObjects="1">
      <p:cViewPr varScale="1">
        <p:scale>
          <a:sx n="106" d="100"/>
          <a:sy n="106" d="100"/>
        </p:scale>
        <p:origin x="-948" y="-102"/>
      </p:cViewPr>
      <p:guideLst>
        <p:guide orient="horz" pos="288"/>
        <p:guide orient="horz" pos="1009"/>
        <p:guide orient="horz" pos="1201"/>
        <p:guide orient="horz" pos="3936"/>
        <p:guide orient="horz" pos="4045"/>
        <p:guide orient="horz" pos="4153"/>
        <p:guide orient="horz" pos="120"/>
        <p:guide pos="2880"/>
        <p:guide pos="347"/>
        <p:guide pos="5424"/>
        <p:guide pos="2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48" d="100"/>
          <a:sy n="48" d="100"/>
        </p:scale>
        <p:origin x="-1446" y="-108"/>
      </p:cViewPr>
      <p:guideLst>
        <p:guide orient="horz" pos="3225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E3DA04-5AA9-4723-A3A4-5BF7D0C86B31}" type="doc">
      <dgm:prSet loTypeId="urn:microsoft.com/office/officeart/2005/8/layout/vList2" loCatId="list" qsTypeId="urn:microsoft.com/office/officeart/2005/8/quickstyle/simple1" qsCatId="simple" csTypeId="urn:microsoft.com/office/officeart/2005/8/colors/accent2_4" csCatId="accent2"/>
      <dgm:spPr/>
      <dgm:t>
        <a:bodyPr/>
        <a:lstStyle/>
        <a:p>
          <a:endParaRPr lang="ru-RU"/>
        </a:p>
      </dgm:t>
    </dgm:pt>
    <dgm:pt modelId="{F7043501-5AFC-4706-B4B2-551144C2876D}">
      <dgm:prSet custT="1"/>
      <dgm:spPr/>
      <dgm:t>
        <a:bodyPr/>
        <a:lstStyle/>
        <a:p>
          <a:pPr rtl="0"/>
          <a:r>
            <a:rPr lang="ru-RU" sz="1800" dirty="0" smtClean="0"/>
            <a:t>В течение нескольких десятилетий отрасль накапливала задолженность по восстановлению фондов</a:t>
          </a:r>
          <a:endParaRPr lang="ru-RU" sz="1800" dirty="0"/>
        </a:p>
      </dgm:t>
    </dgm:pt>
    <dgm:pt modelId="{2787FF84-335B-49D8-888B-00FA5F8A1E45}" type="parTrans" cxnId="{56BBF6FE-0072-4B73-BF0C-8688780DB1FD}">
      <dgm:prSet/>
      <dgm:spPr/>
      <dgm:t>
        <a:bodyPr/>
        <a:lstStyle/>
        <a:p>
          <a:endParaRPr lang="ru-RU" sz="1600"/>
        </a:p>
      </dgm:t>
    </dgm:pt>
    <dgm:pt modelId="{40C9B1BA-14A1-4D9D-BCE4-4A8F71979A19}" type="sibTrans" cxnId="{56BBF6FE-0072-4B73-BF0C-8688780DB1FD}">
      <dgm:prSet/>
      <dgm:spPr/>
      <dgm:t>
        <a:bodyPr/>
        <a:lstStyle/>
        <a:p>
          <a:endParaRPr lang="ru-RU" sz="1600"/>
        </a:p>
      </dgm:t>
    </dgm:pt>
    <dgm:pt modelId="{C7A9C754-DF63-4963-8099-A3AF4C65A776}">
      <dgm:prSet custT="1"/>
      <dgm:spPr/>
      <dgm:t>
        <a:bodyPr/>
        <a:lstStyle/>
        <a:p>
          <a:pPr rtl="0"/>
          <a:r>
            <a:rPr lang="ru-RU" sz="1800" smtClean="0"/>
            <a:t>В большинстве случаев власти стремятся сформировать программу капитальных вложений максимального объема</a:t>
          </a:r>
          <a:endParaRPr lang="ru-RU" sz="1800"/>
        </a:p>
      </dgm:t>
    </dgm:pt>
    <dgm:pt modelId="{CDEC3BD9-9357-401D-A13E-F9EDFE45CA59}" type="parTrans" cxnId="{B66F9465-79F4-4139-A922-CED8D1268B7D}">
      <dgm:prSet/>
      <dgm:spPr/>
      <dgm:t>
        <a:bodyPr/>
        <a:lstStyle/>
        <a:p>
          <a:endParaRPr lang="ru-RU" sz="1600"/>
        </a:p>
      </dgm:t>
    </dgm:pt>
    <dgm:pt modelId="{05B07F1A-DA12-47EB-B21D-3942550772FD}" type="sibTrans" cxnId="{B66F9465-79F4-4139-A922-CED8D1268B7D}">
      <dgm:prSet/>
      <dgm:spPr/>
      <dgm:t>
        <a:bodyPr/>
        <a:lstStyle/>
        <a:p>
          <a:endParaRPr lang="ru-RU" sz="1600"/>
        </a:p>
      </dgm:t>
    </dgm:pt>
    <dgm:pt modelId="{6C8AC125-91E9-4417-90A6-0ACA72E204EF}">
      <dgm:prSet custT="1"/>
      <dgm:spPr/>
      <dgm:t>
        <a:bodyPr/>
        <a:lstStyle/>
        <a:p>
          <a:pPr rtl="0"/>
          <a:r>
            <a:rPr lang="ru-RU" sz="1800" smtClean="0"/>
            <a:t>Не принимаются во внимание факторы роста тарифов вследствие обновления фондов (амортизация)</a:t>
          </a:r>
          <a:endParaRPr lang="ru-RU" sz="1800"/>
        </a:p>
      </dgm:t>
    </dgm:pt>
    <dgm:pt modelId="{F40CDEAD-A7E3-47B1-AC8B-3C6A0F296974}" type="parTrans" cxnId="{5645C280-153C-4894-AAAC-EFE9A3B6AEA0}">
      <dgm:prSet/>
      <dgm:spPr/>
      <dgm:t>
        <a:bodyPr/>
        <a:lstStyle/>
        <a:p>
          <a:endParaRPr lang="ru-RU" sz="1600"/>
        </a:p>
      </dgm:t>
    </dgm:pt>
    <dgm:pt modelId="{A65D5EB5-0FAA-4B9D-A272-1E193C68A8C8}" type="sibTrans" cxnId="{5645C280-153C-4894-AAAC-EFE9A3B6AEA0}">
      <dgm:prSet/>
      <dgm:spPr/>
      <dgm:t>
        <a:bodyPr/>
        <a:lstStyle/>
        <a:p>
          <a:endParaRPr lang="ru-RU" sz="1600"/>
        </a:p>
      </dgm:t>
    </dgm:pt>
    <dgm:pt modelId="{83A26EC1-3340-4A74-BFA1-69F3300F027B}" type="pres">
      <dgm:prSet presAssocID="{2BE3DA04-5AA9-4723-A3A4-5BF7D0C86B31}" presName="linear" presStyleCnt="0">
        <dgm:presLayoutVars>
          <dgm:animLvl val="lvl"/>
          <dgm:resizeHandles val="exact"/>
        </dgm:presLayoutVars>
      </dgm:prSet>
      <dgm:spPr/>
    </dgm:pt>
    <dgm:pt modelId="{34122A7A-4E52-4402-8D89-693C341C963C}" type="pres">
      <dgm:prSet presAssocID="{F7043501-5AFC-4706-B4B2-551144C2876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B1B1522-6CB4-4620-B4CE-2B5856604D7C}" type="pres">
      <dgm:prSet presAssocID="{40C9B1BA-14A1-4D9D-BCE4-4A8F71979A19}" presName="spacer" presStyleCnt="0"/>
      <dgm:spPr/>
    </dgm:pt>
    <dgm:pt modelId="{D66DC83C-E168-481C-917F-2F99D6EC609A}" type="pres">
      <dgm:prSet presAssocID="{C7A9C754-DF63-4963-8099-A3AF4C65A77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CC61CDA-5471-4079-BC78-BEFD4CA6B047}" type="pres">
      <dgm:prSet presAssocID="{05B07F1A-DA12-47EB-B21D-3942550772FD}" presName="spacer" presStyleCnt="0"/>
      <dgm:spPr/>
    </dgm:pt>
    <dgm:pt modelId="{24F1B8F1-5854-47D3-8FB8-87A821F6B445}" type="pres">
      <dgm:prSet presAssocID="{6C8AC125-91E9-4417-90A6-0ACA72E204EF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F1B542E-C925-44A2-AAB4-7A7890438F71}" type="presOf" srcId="{F7043501-5AFC-4706-B4B2-551144C2876D}" destId="{34122A7A-4E52-4402-8D89-693C341C963C}" srcOrd="0" destOrd="0" presId="urn:microsoft.com/office/officeart/2005/8/layout/vList2"/>
    <dgm:cxn modelId="{B66F9465-79F4-4139-A922-CED8D1268B7D}" srcId="{2BE3DA04-5AA9-4723-A3A4-5BF7D0C86B31}" destId="{C7A9C754-DF63-4963-8099-A3AF4C65A776}" srcOrd="1" destOrd="0" parTransId="{CDEC3BD9-9357-401D-A13E-F9EDFE45CA59}" sibTransId="{05B07F1A-DA12-47EB-B21D-3942550772FD}"/>
    <dgm:cxn modelId="{0473874C-CE7F-45E4-9B0C-4EA03E1AA850}" type="presOf" srcId="{2BE3DA04-5AA9-4723-A3A4-5BF7D0C86B31}" destId="{83A26EC1-3340-4A74-BFA1-69F3300F027B}" srcOrd="0" destOrd="0" presId="urn:microsoft.com/office/officeart/2005/8/layout/vList2"/>
    <dgm:cxn modelId="{7CD7ECB2-2D3A-4CD3-BFF3-3889B6E2410B}" type="presOf" srcId="{6C8AC125-91E9-4417-90A6-0ACA72E204EF}" destId="{24F1B8F1-5854-47D3-8FB8-87A821F6B445}" srcOrd="0" destOrd="0" presId="urn:microsoft.com/office/officeart/2005/8/layout/vList2"/>
    <dgm:cxn modelId="{EE6420FA-1DD0-4629-8049-09DA7B26A787}" type="presOf" srcId="{C7A9C754-DF63-4963-8099-A3AF4C65A776}" destId="{D66DC83C-E168-481C-917F-2F99D6EC609A}" srcOrd="0" destOrd="0" presId="urn:microsoft.com/office/officeart/2005/8/layout/vList2"/>
    <dgm:cxn modelId="{5645C280-153C-4894-AAAC-EFE9A3B6AEA0}" srcId="{2BE3DA04-5AA9-4723-A3A4-5BF7D0C86B31}" destId="{6C8AC125-91E9-4417-90A6-0ACA72E204EF}" srcOrd="2" destOrd="0" parTransId="{F40CDEAD-A7E3-47B1-AC8B-3C6A0F296974}" sibTransId="{A65D5EB5-0FAA-4B9D-A272-1E193C68A8C8}"/>
    <dgm:cxn modelId="{56BBF6FE-0072-4B73-BF0C-8688780DB1FD}" srcId="{2BE3DA04-5AA9-4723-A3A4-5BF7D0C86B31}" destId="{F7043501-5AFC-4706-B4B2-551144C2876D}" srcOrd="0" destOrd="0" parTransId="{2787FF84-335B-49D8-888B-00FA5F8A1E45}" sibTransId="{40C9B1BA-14A1-4D9D-BCE4-4A8F71979A19}"/>
    <dgm:cxn modelId="{9BF1D321-7065-447A-A7D3-B13314C226CC}" type="presParOf" srcId="{83A26EC1-3340-4A74-BFA1-69F3300F027B}" destId="{34122A7A-4E52-4402-8D89-693C341C963C}" srcOrd="0" destOrd="0" presId="urn:microsoft.com/office/officeart/2005/8/layout/vList2"/>
    <dgm:cxn modelId="{E39D0F72-F733-443A-8CA9-8B90CA8A99D3}" type="presParOf" srcId="{83A26EC1-3340-4A74-BFA1-69F3300F027B}" destId="{2B1B1522-6CB4-4620-B4CE-2B5856604D7C}" srcOrd="1" destOrd="0" presId="urn:microsoft.com/office/officeart/2005/8/layout/vList2"/>
    <dgm:cxn modelId="{16D3A11E-1F8A-491A-B41B-41CE893256AD}" type="presParOf" srcId="{83A26EC1-3340-4A74-BFA1-69F3300F027B}" destId="{D66DC83C-E168-481C-917F-2F99D6EC609A}" srcOrd="2" destOrd="0" presId="urn:microsoft.com/office/officeart/2005/8/layout/vList2"/>
    <dgm:cxn modelId="{C2AD411B-92AB-46C8-A94A-B807C19627DA}" type="presParOf" srcId="{83A26EC1-3340-4A74-BFA1-69F3300F027B}" destId="{CCC61CDA-5471-4079-BC78-BEFD4CA6B047}" srcOrd="3" destOrd="0" presId="urn:microsoft.com/office/officeart/2005/8/layout/vList2"/>
    <dgm:cxn modelId="{02CD5DFA-366A-4D6F-ADBA-E0E3D291FF49}" type="presParOf" srcId="{83A26EC1-3340-4A74-BFA1-69F3300F027B}" destId="{24F1B8F1-5854-47D3-8FB8-87A821F6B44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2ED258-33AF-4078-9F7C-EE4485322C3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5251C1-71C2-46BE-AC88-87211EF522DC}">
      <dgm:prSet custT="1"/>
      <dgm:spPr/>
      <dgm:t>
        <a:bodyPr/>
        <a:lstStyle/>
        <a:p>
          <a:pPr rtl="0"/>
          <a:r>
            <a:rPr lang="ru-RU" sz="2000" dirty="0" smtClean="0"/>
            <a:t>Частные средства:</a:t>
          </a:r>
          <a:endParaRPr lang="ru-RU" sz="2000" dirty="0"/>
        </a:p>
      </dgm:t>
    </dgm:pt>
    <dgm:pt modelId="{7B6CF169-D303-44E6-8498-3D6F71C15C6B}" type="parTrans" cxnId="{7BAFE138-D127-47EA-91D3-27F65D5D7948}">
      <dgm:prSet/>
      <dgm:spPr/>
      <dgm:t>
        <a:bodyPr/>
        <a:lstStyle/>
        <a:p>
          <a:endParaRPr lang="ru-RU" sz="1600"/>
        </a:p>
      </dgm:t>
    </dgm:pt>
    <dgm:pt modelId="{A208729C-075B-4361-BF9A-22C697896AF1}" type="sibTrans" cxnId="{7BAFE138-D127-47EA-91D3-27F65D5D7948}">
      <dgm:prSet/>
      <dgm:spPr/>
      <dgm:t>
        <a:bodyPr/>
        <a:lstStyle/>
        <a:p>
          <a:endParaRPr lang="ru-RU" sz="1600"/>
        </a:p>
      </dgm:t>
    </dgm:pt>
    <dgm:pt modelId="{8052A0CF-58BE-40AA-832C-3CFBCC7DC01E}">
      <dgm:prSet custT="1"/>
      <dgm:spPr/>
      <dgm:t>
        <a:bodyPr/>
        <a:lstStyle/>
        <a:p>
          <a:pPr rtl="0"/>
          <a:r>
            <a:rPr lang="ru-RU" sz="1400" b="1" dirty="0" smtClean="0"/>
            <a:t>Капитал:</a:t>
          </a:r>
          <a:r>
            <a:rPr lang="ru-RU" sz="1400" dirty="0" smtClean="0"/>
            <a:t> 	обычно незначительный</a:t>
          </a:r>
          <a:endParaRPr lang="ru-RU" sz="1400" dirty="0"/>
        </a:p>
      </dgm:t>
    </dgm:pt>
    <dgm:pt modelId="{98F1CF78-1458-4822-8A8D-F7C0A441707E}" type="parTrans" cxnId="{2BB56A56-CED1-4F3B-9DAA-2141A47DE21F}">
      <dgm:prSet/>
      <dgm:spPr/>
      <dgm:t>
        <a:bodyPr/>
        <a:lstStyle/>
        <a:p>
          <a:endParaRPr lang="ru-RU" sz="1600"/>
        </a:p>
      </dgm:t>
    </dgm:pt>
    <dgm:pt modelId="{9EBB00A5-BBF8-4B9C-A7A6-EED7B1D9D669}" type="sibTrans" cxnId="{2BB56A56-CED1-4F3B-9DAA-2141A47DE21F}">
      <dgm:prSet/>
      <dgm:spPr/>
      <dgm:t>
        <a:bodyPr/>
        <a:lstStyle/>
        <a:p>
          <a:endParaRPr lang="ru-RU" sz="1600"/>
        </a:p>
      </dgm:t>
    </dgm:pt>
    <dgm:pt modelId="{4713B9FE-39D9-426A-9B2F-90539018EAA8}">
      <dgm:prSet custT="1"/>
      <dgm:spPr/>
      <dgm:t>
        <a:bodyPr/>
        <a:lstStyle/>
        <a:p>
          <a:pPr rtl="0"/>
          <a:r>
            <a:rPr lang="ru-RU" sz="2000" smtClean="0"/>
            <a:t>Публичные средства:</a:t>
          </a:r>
          <a:endParaRPr lang="ru-RU" sz="2000"/>
        </a:p>
      </dgm:t>
    </dgm:pt>
    <dgm:pt modelId="{23180CE8-F8CA-4C4A-B064-F06BEFD0D85F}" type="parTrans" cxnId="{ECDCEFB3-A022-4B4B-A4D4-DC42E71E1EE0}">
      <dgm:prSet/>
      <dgm:spPr/>
      <dgm:t>
        <a:bodyPr/>
        <a:lstStyle/>
        <a:p>
          <a:endParaRPr lang="ru-RU" sz="1600"/>
        </a:p>
      </dgm:t>
    </dgm:pt>
    <dgm:pt modelId="{76F4B59F-634A-4C29-8CD1-8BB4067BF9F7}" type="sibTrans" cxnId="{ECDCEFB3-A022-4B4B-A4D4-DC42E71E1EE0}">
      <dgm:prSet/>
      <dgm:spPr/>
      <dgm:t>
        <a:bodyPr/>
        <a:lstStyle/>
        <a:p>
          <a:endParaRPr lang="ru-RU" sz="1600"/>
        </a:p>
      </dgm:t>
    </dgm:pt>
    <dgm:pt modelId="{10E76FA8-DB10-423C-917F-5C8284E6C34B}">
      <dgm:prSet custT="1"/>
      <dgm:spPr/>
      <dgm:t>
        <a:bodyPr/>
        <a:lstStyle/>
        <a:p>
          <a:pPr rtl="0"/>
          <a:r>
            <a:rPr lang="ru-RU" sz="1400" b="1" dirty="0" smtClean="0"/>
            <a:t>Бюджет:</a:t>
          </a:r>
          <a:r>
            <a:rPr lang="ru-RU" sz="1400" dirty="0" smtClean="0"/>
            <a:t>	практически полное отсутствие финансирования </a:t>
          </a:r>
          <a:endParaRPr lang="ru-RU" sz="1400" dirty="0"/>
        </a:p>
      </dgm:t>
    </dgm:pt>
    <dgm:pt modelId="{F0B56F92-91D7-4316-9048-DF83F0DED402}" type="parTrans" cxnId="{B775E446-CCE2-40F6-9032-F5A9AD1FC94C}">
      <dgm:prSet/>
      <dgm:spPr/>
      <dgm:t>
        <a:bodyPr/>
        <a:lstStyle/>
        <a:p>
          <a:endParaRPr lang="ru-RU" sz="1600"/>
        </a:p>
      </dgm:t>
    </dgm:pt>
    <dgm:pt modelId="{ECBF441F-BF62-4FBD-AE9B-9904473B7AF5}" type="sibTrans" cxnId="{B775E446-CCE2-40F6-9032-F5A9AD1FC94C}">
      <dgm:prSet/>
      <dgm:spPr/>
      <dgm:t>
        <a:bodyPr/>
        <a:lstStyle/>
        <a:p>
          <a:endParaRPr lang="ru-RU" sz="1600"/>
        </a:p>
      </dgm:t>
    </dgm:pt>
    <dgm:pt modelId="{A5ECD576-9583-4104-A95D-82B8FE64A52A}">
      <dgm:prSet custT="1"/>
      <dgm:spPr/>
      <dgm:t>
        <a:bodyPr/>
        <a:lstStyle/>
        <a:p>
          <a:pPr rtl="0"/>
          <a:r>
            <a:rPr lang="ru-RU" sz="1400" b="1" smtClean="0"/>
            <a:t>Гарантии:</a:t>
          </a:r>
          <a:r>
            <a:rPr lang="ru-RU" sz="1400" smtClean="0"/>
            <a:t>	как правило, не доступны</a:t>
          </a:r>
          <a:endParaRPr lang="ru-RU" sz="1400"/>
        </a:p>
      </dgm:t>
    </dgm:pt>
    <dgm:pt modelId="{B5CC0AEF-EDDB-4CBD-A3B7-36E986CEB16A}" type="parTrans" cxnId="{57BC6F93-0CEB-4C13-8EB8-CEAE2CC8D820}">
      <dgm:prSet/>
      <dgm:spPr/>
      <dgm:t>
        <a:bodyPr/>
        <a:lstStyle/>
        <a:p>
          <a:endParaRPr lang="ru-RU" sz="1600"/>
        </a:p>
      </dgm:t>
    </dgm:pt>
    <dgm:pt modelId="{2ADDCE04-BA8A-4CDE-BB61-867808796B7C}" type="sibTrans" cxnId="{57BC6F93-0CEB-4C13-8EB8-CEAE2CC8D820}">
      <dgm:prSet/>
      <dgm:spPr/>
      <dgm:t>
        <a:bodyPr/>
        <a:lstStyle/>
        <a:p>
          <a:endParaRPr lang="ru-RU" sz="1600"/>
        </a:p>
      </dgm:t>
    </dgm:pt>
    <dgm:pt modelId="{35D18AF5-ECA4-4132-A0FB-AFB453E089A1}">
      <dgm:prSet custT="1"/>
      <dgm:spPr/>
      <dgm:t>
        <a:bodyPr/>
        <a:lstStyle/>
        <a:p>
          <a:pPr rtl="0"/>
          <a:r>
            <a:rPr lang="ru-RU" sz="2000" smtClean="0"/>
            <a:t>Внебюджетные средства</a:t>
          </a:r>
          <a:endParaRPr lang="ru-RU" sz="2000"/>
        </a:p>
      </dgm:t>
    </dgm:pt>
    <dgm:pt modelId="{0D1E9BEC-4828-4A45-A118-3049E37A453A}" type="parTrans" cxnId="{888EA02C-58E7-490B-9351-A657FC4867BC}">
      <dgm:prSet/>
      <dgm:spPr/>
      <dgm:t>
        <a:bodyPr/>
        <a:lstStyle/>
        <a:p>
          <a:endParaRPr lang="ru-RU" sz="1600"/>
        </a:p>
      </dgm:t>
    </dgm:pt>
    <dgm:pt modelId="{482D4465-87EB-44D2-9021-E2CBF3DD00C1}" type="sibTrans" cxnId="{888EA02C-58E7-490B-9351-A657FC4867BC}">
      <dgm:prSet/>
      <dgm:spPr/>
      <dgm:t>
        <a:bodyPr/>
        <a:lstStyle/>
        <a:p>
          <a:endParaRPr lang="ru-RU" sz="1600"/>
        </a:p>
      </dgm:t>
    </dgm:pt>
    <dgm:pt modelId="{B22F79E7-343E-4DC9-A5D7-FA619D48E041}">
      <dgm:prSet custT="1"/>
      <dgm:spPr/>
      <dgm:t>
        <a:bodyPr/>
        <a:lstStyle/>
        <a:p>
          <a:pPr rtl="0"/>
          <a:r>
            <a:rPr lang="ru-RU" sz="1400" b="1" dirty="0" smtClean="0"/>
            <a:t>Займы:	</a:t>
          </a:r>
          <a:r>
            <a:rPr lang="ru-RU" sz="1400" dirty="0" smtClean="0"/>
            <a:t>доступность крайне ограничена (не более 1 годового оборота)</a:t>
          </a:r>
          <a:endParaRPr lang="ru-RU" sz="1400" dirty="0"/>
        </a:p>
      </dgm:t>
    </dgm:pt>
    <dgm:pt modelId="{E8C77782-E785-4D60-B19D-E507827A1D31}" type="parTrans" cxnId="{90A4511E-9D8A-41A0-B42F-C028EA49CCFE}">
      <dgm:prSet/>
      <dgm:spPr/>
      <dgm:t>
        <a:bodyPr/>
        <a:lstStyle/>
        <a:p>
          <a:endParaRPr lang="ru-RU"/>
        </a:p>
      </dgm:t>
    </dgm:pt>
    <dgm:pt modelId="{6CE77B37-DD41-4213-813D-9DE919181842}" type="sibTrans" cxnId="{90A4511E-9D8A-41A0-B42F-C028EA49CCFE}">
      <dgm:prSet/>
      <dgm:spPr/>
      <dgm:t>
        <a:bodyPr/>
        <a:lstStyle/>
        <a:p>
          <a:endParaRPr lang="ru-RU"/>
        </a:p>
      </dgm:t>
    </dgm:pt>
    <dgm:pt modelId="{7AAD2A76-FDC1-4BD5-B83E-EF69D4493CC1}">
      <dgm:prSet custT="1"/>
      <dgm:spPr/>
      <dgm:t>
        <a:bodyPr/>
        <a:lstStyle/>
        <a:p>
          <a:pPr rtl="0"/>
          <a:r>
            <a:rPr lang="ru-RU" sz="1400" b="1" dirty="0" smtClean="0"/>
            <a:t>Прибыль:</a:t>
          </a:r>
          <a:r>
            <a:rPr lang="ru-RU" sz="1400" dirty="0" smtClean="0"/>
            <a:t>	ограничена тарифным регулированием и перекосами в структуре расходов/ доходов</a:t>
          </a:r>
          <a:endParaRPr lang="ru-RU" sz="1400" dirty="0"/>
        </a:p>
      </dgm:t>
    </dgm:pt>
    <dgm:pt modelId="{83D44EB0-0643-485B-B67B-023CD8DAD8F6}" type="parTrans" cxnId="{B464F653-5899-4246-82D6-ECE52BA6258F}">
      <dgm:prSet/>
      <dgm:spPr/>
      <dgm:t>
        <a:bodyPr/>
        <a:lstStyle/>
        <a:p>
          <a:endParaRPr lang="ru-RU"/>
        </a:p>
      </dgm:t>
    </dgm:pt>
    <dgm:pt modelId="{5328FF6B-3417-4F10-B7DE-516A4755A639}" type="sibTrans" cxnId="{B464F653-5899-4246-82D6-ECE52BA6258F}">
      <dgm:prSet/>
      <dgm:spPr/>
      <dgm:t>
        <a:bodyPr/>
        <a:lstStyle/>
        <a:p>
          <a:endParaRPr lang="ru-RU"/>
        </a:p>
      </dgm:t>
    </dgm:pt>
    <dgm:pt modelId="{89F5F642-69A9-48AB-875C-6CE96155B34C}" type="pres">
      <dgm:prSet presAssocID="{122ED258-33AF-4078-9F7C-EE4485322C39}" presName="linear" presStyleCnt="0">
        <dgm:presLayoutVars>
          <dgm:animLvl val="lvl"/>
          <dgm:resizeHandles val="exact"/>
        </dgm:presLayoutVars>
      </dgm:prSet>
      <dgm:spPr/>
    </dgm:pt>
    <dgm:pt modelId="{B1389AD8-9BA2-4BFB-986A-AE4E83548527}" type="pres">
      <dgm:prSet presAssocID="{CB5251C1-71C2-46BE-AC88-87211EF522D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96C5449-388A-49B1-B750-056E6AB047CB}" type="pres">
      <dgm:prSet presAssocID="{CB5251C1-71C2-46BE-AC88-87211EF522D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0CE8CF-36F0-4545-82EB-B9E4086E012E}" type="pres">
      <dgm:prSet presAssocID="{4713B9FE-39D9-426A-9B2F-90539018EAA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2976077-ED1E-420A-B4A6-91FC94D8BB6E}" type="pres">
      <dgm:prSet presAssocID="{4713B9FE-39D9-426A-9B2F-90539018EAA8}" presName="childText" presStyleLbl="revTx" presStyleIdx="1" presStyleCnt="2">
        <dgm:presLayoutVars>
          <dgm:bulletEnabled val="1"/>
        </dgm:presLayoutVars>
      </dgm:prSet>
      <dgm:spPr/>
    </dgm:pt>
    <dgm:pt modelId="{4398F21D-23BA-4B71-8C00-9E39984CCA77}" type="pres">
      <dgm:prSet presAssocID="{35D18AF5-ECA4-4132-A0FB-AFB453E089A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A24772B-B891-443C-B365-2D53CEC92708}" type="presOf" srcId="{10E76FA8-DB10-423C-917F-5C8284E6C34B}" destId="{B2976077-ED1E-420A-B4A6-91FC94D8BB6E}" srcOrd="0" destOrd="0" presId="urn:microsoft.com/office/officeart/2005/8/layout/vList2"/>
    <dgm:cxn modelId="{4058C0F4-C800-4544-B3C4-2C214975BFDF}" type="presOf" srcId="{B22F79E7-343E-4DC9-A5D7-FA619D48E041}" destId="{496C5449-388A-49B1-B750-056E6AB047CB}" srcOrd="0" destOrd="1" presId="urn:microsoft.com/office/officeart/2005/8/layout/vList2"/>
    <dgm:cxn modelId="{ECF4B722-5632-4D51-B893-30AA4AD3CC51}" type="presOf" srcId="{A5ECD576-9583-4104-A95D-82B8FE64A52A}" destId="{B2976077-ED1E-420A-B4A6-91FC94D8BB6E}" srcOrd="0" destOrd="1" presId="urn:microsoft.com/office/officeart/2005/8/layout/vList2"/>
    <dgm:cxn modelId="{F61B489E-7B35-4426-8E6B-519CEF2B38FA}" type="presOf" srcId="{7AAD2A76-FDC1-4BD5-B83E-EF69D4493CC1}" destId="{496C5449-388A-49B1-B750-056E6AB047CB}" srcOrd="0" destOrd="2" presId="urn:microsoft.com/office/officeart/2005/8/layout/vList2"/>
    <dgm:cxn modelId="{7BF4AB8D-DAD3-492A-AB6B-FD265243C69F}" type="presOf" srcId="{122ED258-33AF-4078-9F7C-EE4485322C39}" destId="{89F5F642-69A9-48AB-875C-6CE96155B34C}" srcOrd="0" destOrd="0" presId="urn:microsoft.com/office/officeart/2005/8/layout/vList2"/>
    <dgm:cxn modelId="{7BAFE138-D127-47EA-91D3-27F65D5D7948}" srcId="{122ED258-33AF-4078-9F7C-EE4485322C39}" destId="{CB5251C1-71C2-46BE-AC88-87211EF522DC}" srcOrd="0" destOrd="0" parTransId="{7B6CF169-D303-44E6-8498-3D6F71C15C6B}" sibTransId="{A208729C-075B-4361-BF9A-22C697896AF1}"/>
    <dgm:cxn modelId="{D7D59087-A955-460A-A455-A761DC61D7A0}" type="presOf" srcId="{4713B9FE-39D9-426A-9B2F-90539018EAA8}" destId="{D70CE8CF-36F0-4545-82EB-B9E4086E012E}" srcOrd="0" destOrd="0" presId="urn:microsoft.com/office/officeart/2005/8/layout/vList2"/>
    <dgm:cxn modelId="{B464F653-5899-4246-82D6-ECE52BA6258F}" srcId="{CB5251C1-71C2-46BE-AC88-87211EF522DC}" destId="{7AAD2A76-FDC1-4BD5-B83E-EF69D4493CC1}" srcOrd="2" destOrd="0" parTransId="{83D44EB0-0643-485B-B67B-023CD8DAD8F6}" sibTransId="{5328FF6B-3417-4F10-B7DE-516A4755A639}"/>
    <dgm:cxn modelId="{72FF9826-6057-4E67-9426-1B41FFDAC043}" type="presOf" srcId="{35D18AF5-ECA4-4132-A0FB-AFB453E089A1}" destId="{4398F21D-23BA-4B71-8C00-9E39984CCA77}" srcOrd="0" destOrd="0" presId="urn:microsoft.com/office/officeart/2005/8/layout/vList2"/>
    <dgm:cxn modelId="{90A4511E-9D8A-41A0-B42F-C028EA49CCFE}" srcId="{CB5251C1-71C2-46BE-AC88-87211EF522DC}" destId="{B22F79E7-343E-4DC9-A5D7-FA619D48E041}" srcOrd="1" destOrd="0" parTransId="{E8C77782-E785-4D60-B19D-E507827A1D31}" sibTransId="{6CE77B37-DD41-4213-813D-9DE919181842}"/>
    <dgm:cxn modelId="{888EA02C-58E7-490B-9351-A657FC4867BC}" srcId="{122ED258-33AF-4078-9F7C-EE4485322C39}" destId="{35D18AF5-ECA4-4132-A0FB-AFB453E089A1}" srcOrd="2" destOrd="0" parTransId="{0D1E9BEC-4828-4A45-A118-3049E37A453A}" sibTransId="{482D4465-87EB-44D2-9021-E2CBF3DD00C1}"/>
    <dgm:cxn modelId="{57BC6F93-0CEB-4C13-8EB8-CEAE2CC8D820}" srcId="{4713B9FE-39D9-426A-9B2F-90539018EAA8}" destId="{A5ECD576-9583-4104-A95D-82B8FE64A52A}" srcOrd="1" destOrd="0" parTransId="{B5CC0AEF-EDDB-4CBD-A3B7-36E986CEB16A}" sibTransId="{2ADDCE04-BA8A-4CDE-BB61-867808796B7C}"/>
    <dgm:cxn modelId="{ECDCEFB3-A022-4B4B-A4D4-DC42E71E1EE0}" srcId="{122ED258-33AF-4078-9F7C-EE4485322C39}" destId="{4713B9FE-39D9-426A-9B2F-90539018EAA8}" srcOrd="1" destOrd="0" parTransId="{23180CE8-F8CA-4C4A-B064-F06BEFD0D85F}" sibTransId="{76F4B59F-634A-4C29-8CD1-8BB4067BF9F7}"/>
    <dgm:cxn modelId="{5E185020-4AF9-4F23-8841-FCA396EDA6E5}" type="presOf" srcId="{8052A0CF-58BE-40AA-832C-3CFBCC7DC01E}" destId="{496C5449-388A-49B1-B750-056E6AB047CB}" srcOrd="0" destOrd="0" presId="urn:microsoft.com/office/officeart/2005/8/layout/vList2"/>
    <dgm:cxn modelId="{B775E446-CCE2-40F6-9032-F5A9AD1FC94C}" srcId="{4713B9FE-39D9-426A-9B2F-90539018EAA8}" destId="{10E76FA8-DB10-423C-917F-5C8284E6C34B}" srcOrd="0" destOrd="0" parTransId="{F0B56F92-91D7-4316-9048-DF83F0DED402}" sibTransId="{ECBF441F-BF62-4FBD-AE9B-9904473B7AF5}"/>
    <dgm:cxn modelId="{A44D1BEC-AF7E-41ED-86A9-4B6DDDCE780E}" type="presOf" srcId="{CB5251C1-71C2-46BE-AC88-87211EF522DC}" destId="{B1389AD8-9BA2-4BFB-986A-AE4E83548527}" srcOrd="0" destOrd="0" presId="urn:microsoft.com/office/officeart/2005/8/layout/vList2"/>
    <dgm:cxn modelId="{2BB56A56-CED1-4F3B-9DAA-2141A47DE21F}" srcId="{CB5251C1-71C2-46BE-AC88-87211EF522DC}" destId="{8052A0CF-58BE-40AA-832C-3CFBCC7DC01E}" srcOrd="0" destOrd="0" parTransId="{98F1CF78-1458-4822-8A8D-F7C0A441707E}" sibTransId="{9EBB00A5-BBF8-4B9C-A7A6-EED7B1D9D669}"/>
    <dgm:cxn modelId="{2E1DA318-96AF-41A9-A4E9-3B6D455B8A59}" type="presParOf" srcId="{89F5F642-69A9-48AB-875C-6CE96155B34C}" destId="{B1389AD8-9BA2-4BFB-986A-AE4E83548527}" srcOrd="0" destOrd="0" presId="urn:microsoft.com/office/officeart/2005/8/layout/vList2"/>
    <dgm:cxn modelId="{139C613F-8431-4AC6-85B5-4AF078051157}" type="presParOf" srcId="{89F5F642-69A9-48AB-875C-6CE96155B34C}" destId="{496C5449-388A-49B1-B750-056E6AB047CB}" srcOrd="1" destOrd="0" presId="urn:microsoft.com/office/officeart/2005/8/layout/vList2"/>
    <dgm:cxn modelId="{F41772F8-A741-42E2-AB6E-82F46C8DD132}" type="presParOf" srcId="{89F5F642-69A9-48AB-875C-6CE96155B34C}" destId="{D70CE8CF-36F0-4545-82EB-B9E4086E012E}" srcOrd="2" destOrd="0" presId="urn:microsoft.com/office/officeart/2005/8/layout/vList2"/>
    <dgm:cxn modelId="{A1150C0A-91C4-40B4-8637-A96296D124BA}" type="presParOf" srcId="{89F5F642-69A9-48AB-875C-6CE96155B34C}" destId="{B2976077-ED1E-420A-B4A6-91FC94D8BB6E}" srcOrd="3" destOrd="0" presId="urn:microsoft.com/office/officeart/2005/8/layout/vList2"/>
    <dgm:cxn modelId="{48E23721-8779-4A75-8327-60EFBB9B5F3B}" type="presParOf" srcId="{89F5F642-69A9-48AB-875C-6CE96155B34C}" destId="{4398F21D-23BA-4B71-8C00-9E39984CCA7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122A7A-4E52-4402-8D89-693C341C963C}">
      <dsp:nvSpPr>
        <dsp:cNvPr id="0" name=""/>
        <dsp:cNvSpPr/>
      </dsp:nvSpPr>
      <dsp:spPr>
        <a:xfrm>
          <a:off x="0" y="463306"/>
          <a:ext cx="3952875" cy="1216800"/>
        </a:xfrm>
        <a:prstGeom prst="round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 течение нескольких десятилетий отрасль накапливала задолженность по восстановлению фондов</a:t>
          </a:r>
          <a:endParaRPr lang="ru-RU" sz="1800" kern="1200" dirty="0"/>
        </a:p>
      </dsp:txBody>
      <dsp:txXfrm>
        <a:off x="59399" y="522705"/>
        <a:ext cx="3834077" cy="1098002"/>
      </dsp:txXfrm>
    </dsp:sp>
    <dsp:sp modelId="{D66DC83C-E168-481C-917F-2F99D6EC609A}">
      <dsp:nvSpPr>
        <dsp:cNvPr id="0" name=""/>
        <dsp:cNvSpPr/>
      </dsp:nvSpPr>
      <dsp:spPr>
        <a:xfrm>
          <a:off x="0" y="1867306"/>
          <a:ext cx="3952875" cy="1216800"/>
        </a:xfrm>
        <a:prstGeom prst="roundRect">
          <a:avLst/>
        </a:prstGeom>
        <a:solidFill>
          <a:schemeClr val="accent2">
            <a:shade val="50000"/>
            <a:hueOff val="517410"/>
            <a:satOff val="-35025"/>
            <a:lumOff val="366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В большинстве случаев власти стремятся сформировать программу капитальных вложений максимального объема</a:t>
          </a:r>
          <a:endParaRPr lang="ru-RU" sz="1800" kern="1200"/>
        </a:p>
      </dsp:txBody>
      <dsp:txXfrm>
        <a:off x="59399" y="1926705"/>
        <a:ext cx="3834077" cy="1098002"/>
      </dsp:txXfrm>
    </dsp:sp>
    <dsp:sp modelId="{24F1B8F1-5854-47D3-8FB8-87A821F6B445}">
      <dsp:nvSpPr>
        <dsp:cNvPr id="0" name=""/>
        <dsp:cNvSpPr/>
      </dsp:nvSpPr>
      <dsp:spPr>
        <a:xfrm>
          <a:off x="0" y="3271306"/>
          <a:ext cx="3952875" cy="1216800"/>
        </a:xfrm>
        <a:prstGeom prst="roundRect">
          <a:avLst/>
        </a:prstGeom>
        <a:solidFill>
          <a:schemeClr val="accent2">
            <a:shade val="50000"/>
            <a:hueOff val="517410"/>
            <a:satOff val="-35025"/>
            <a:lumOff val="366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Не принимаются во внимание факторы роста тарифов вследствие обновления фондов (амортизация)</a:t>
          </a:r>
          <a:endParaRPr lang="ru-RU" sz="1800" kern="1200"/>
        </a:p>
      </dsp:txBody>
      <dsp:txXfrm>
        <a:off x="59399" y="3330705"/>
        <a:ext cx="3834077" cy="10980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389AD8-9BA2-4BFB-986A-AE4E83548527}">
      <dsp:nvSpPr>
        <dsp:cNvPr id="0" name=""/>
        <dsp:cNvSpPr/>
      </dsp:nvSpPr>
      <dsp:spPr>
        <a:xfrm>
          <a:off x="0" y="24338"/>
          <a:ext cx="3954462" cy="786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Частные средства:</a:t>
          </a:r>
          <a:endParaRPr lang="ru-RU" sz="2000" kern="1200" dirty="0"/>
        </a:p>
      </dsp:txBody>
      <dsp:txXfrm>
        <a:off x="38381" y="62719"/>
        <a:ext cx="3877700" cy="709478"/>
      </dsp:txXfrm>
    </dsp:sp>
    <dsp:sp modelId="{496C5449-388A-49B1-B750-056E6AB047CB}">
      <dsp:nvSpPr>
        <dsp:cNvPr id="0" name=""/>
        <dsp:cNvSpPr/>
      </dsp:nvSpPr>
      <dsp:spPr>
        <a:xfrm>
          <a:off x="0" y="810578"/>
          <a:ext cx="3954462" cy="12388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554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b="1" kern="1200" dirty="0" smtClean="0"/>
            <a:t>Капитал:</a:t>
          </a:r>
          <a:r>
            <a:rPr lang="ru-RU" sz="1400" kern="1200" dirty="0" smtClean="0"/>
            <a:t> 	обычно незначительный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b="1" kern="1200" dirty="0" smtClean="0"/>
            <a:t>Займы:	</a:t>
          </a:r>
          <a:r>
            <a:rPr lang="ru-RU" sz="1400" kern="1200" dirty="0" smtClean="0"/>
            <a:t>доступность крайне ограничена (не более 1 годового оборота)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b="1" kern="1200" dirty="0" smtClean="0"/>
            <a:t>Прибыль:</a:t>
          </a:r>
          <a:r>
            <a:rPr lang="ru-RU" sz="1400" kern="1200" dirty="0" smtClean="0"/>
            <a:t>	ограничена тарифным регулированием и перекосами в структуре расходов/ доходов</a:t>
          </a:r>
          <a:endParaRPr lang="ru-RU" sz="1400" kern="1200" dirty="0"/>
        </a:p>
      </dsp:txBody>
      <dsp:txXfrm>
        <a:off x="0" y="810578"/>
        <a:ext cx="3954462" cy="1238895"/>
      </dsp:txXfrm>
    </dsp:sp>
    <dsp:sp modelId="{D70CE8CF-36F0-4545-82EB-B9E4086E012E}">
      <dsp:nvSpPr>
        <dsp:cNvPr id="0" name=""/>
        <dsp:cNvSpPr/>
      </dsp:nvSpPr>
      <dsp:spPr>
        <a:xfrm>
          <a:off x="0" y="2049473"/>
          <a:ext cx="3954462" cy="786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Публичные средства:</a:t>
          </a:r>
          <a:endParaRPr lang="ru-RU" sz="2000" kern="1200"/>
        </a:p>
      </dsp:txBody>
      <dsp:txXfrm>
        <a:off x="38381" y="2087854"/>
        <a:ext cx="3877700" cy="709478"/>
      </dsp:txXfrm>
    </dsp:sp>
    <dsp:sp modelId="{B2976077-ED1E-420A-B4A6-91FC94D8BB6E}">
      <dsp:nvSpPr>
        <dsp:cNvPr id="0" name=""/>
        <dsp:cNvSpPr/>
      </dsp:nvSpPr>
      <dsp:spPr>
        <a:xfrm>
          <a:off x="0" y="2835713"/>
          <a:ext cx="3954462" cy="695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554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b="1" kern="1200" dirty="0" smtClean="0"/>
            <a:t>Бюджет:</a:t>
          </a:r>
          <a:r>
            <a:rPr lang="ru-RU" sz="1400" kern="1200" dirty="0" smtClean="0"/>
            <a:t>	практически полное отсутствие финансирования 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b="1" kern="1200" smtClean="0"/>
            <a:t>Гарантии:</a:t>
          </a:r>
          <a:r>
            <a:rPr lang="ru-RU" sz="1400" kern="1200" smtClean="0"/>
            <a:t>	как правило, не доступны</a:t>
          </a:r>
          <a:endParaRPr lang="ru-RU" sz="1400" kern="1200"/>
        </a:p>
      </dsp:txBody>
      <dsp:txXfrm>
        <a:off x="0" y="2835713"/>
        <a:ext cx="3954462" cy="695520"/>
      </dsp:txXfrm>
    </dsp:sp>
    <dsp:sp modelId="{4398F21D-23BA-4B71-8C00-9E39984CCA77}">
      <dsp:nvSpPr>
        <dsp:cNvPr id="0" name=""/>
        <dsp:cNvSpPr/>
      </dsp:nvSpPr>
      <dsp:spPr>
        <a:xfrm>
          <a:off x="0" y="3531233"/>
          <a:ext cx="3954462" cy="786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Внебюджетные средства</a:t>
          </a:r>
          <a:endParaRPr lang="ru-RU" sz="2000" kern="1200"/>
        </a:p>
      </dsp:txBody>
      <dsp:txXfrm>
        <a:off x="38381" y="3569614"/>
        <a:ext cx="3877700" cy="7094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0" name="Rectangle 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93926" y="184953"/>
            <a:ext cx="2581255" cy="327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ru-RU"/>
              <a:t>ОАО ЕВРАЗИЙСКИЙОАО ЕВРАЗИЙСКИЙ</a:t>
            </a: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121" y="184953"/>
            <a:ext cx="2547425" cy="327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79921F26-8211-4A9F-9639-A6D5EC65D035}" type="datetime1">
              <a:rPr lang="ru-RU"/>
              <a:pPr>
                <a:defRPr/>
              </a:pPr>
              <a:t>26.10.2015</a:t>
            </a:fld>
            <a:endParaRPr lang="en-US"/>
          </a:p>
        </p:txBody>
      </p:sp>
      <p:sp>
        <p:nvSpPr>
          <p:cNvPr id="47112" name="Rectangle 8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121" y="9722309"/>
            <a:ext cx="2547425" cy="327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76E6B4C-087B-436C-93D3-E6CD7A9E2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7115" name="Rectangle 11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0673"/>
            <a:ext cx="4024121" cy="51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ru-RU"/>
              <a:t>Инфраструктурные инвестииИНФРАСТРУКТУРНЫЕ ИНВЕСТИЦИИ 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103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250" y="4862793"/>
            <a:ext cx="5204800" cy="460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/>
        </p:nvSpPr>
        <p:spPr bwMode="auto">
          <a:xfrm>
            <a:off x="886356" y="232420"/>
            <a:ext cx="2188824" cy="279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052" tIns="47526" rIns="95052" bIns="47526"/>
          <a:lstStyle/>
          <a:p>
            <a:pPr eaLnBrk="0" hangingPunct="0">
              <a:defRPr/>
            </a:pPr>
            <a:endParaRPr lang="uk-UA" sz="1000">
              <a:solidFill>
                <a:schemeClr val="tx1"/>
              </a:solidFill>
              <a:latin typeface="Arial" charset="0"/>
              <a:ea typeface="ＭＳ Ｐゴシック" pitchFamily="1" charset="-128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/>
        </p:nvSpPr>
        <p:spPr bwMode="auto">
          <a:xfrm>
            <a:off x="4024121" y="232420"/>
            <a:ext cx="2188824" cy="279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052" tIns="47526" rIns="95052" bIns="47526"/>
          <a:lstStyle/>
          <a:p>
            <a:pPr algn="r" eaLnBrk="0" hangingPunct="0">
              <a:defRPr/>
            </a:pPr>
            <a:endParaRPr lang="en-US" sz="1000">
              <a:solidFill>
                <a:schemeClr val="tx1"/>
              </a:solidFill>
              <a:latin typeface="Arial" charset="0"/>
              <a:ea typeface="ＭＳ Ｐゴシック" pitchFamily="1" charset="-128"/>
            </a:endParaRPr>
          </a:p>
        </p:txBody>
      </p:sp>
      <p:sp>
        <p:nvSpPr>
          <p:cNvPr id="4106" name="Rectangle 10"/>
          <p:cNvSpPr>
            <a:spLocks noGrp="1" noChangeArrowheads="1"/>
          </p:cNvSpPr>
          <p:nvPr/>
        </p:nvSpPr>
        <p:spPr bwMode="auto">
          <a:xfrm>
            <a:off x="4024122" y="9722310"/>
            <a:ext cx="2107631" cy="279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052" tIns="47526" rIns="95052" bIns="47526" anchor="b"/>
          <a:lstStyle/>
          <a:p>
            <a:pPr algn="r" eaLnBrk="0" hangingPunct="0">
              <a:defRPr/>
            </a:pPr>
            <a:fld id="{65A79E49-AEEB-4C68-BEFE-28E3422E3CC8}" type="slidenum">
              <a:rPr lang="en-GB" sz="1000">
                <a:solidFill>
                  <a:schemeClr val="tx1"/>
                </a:solidFill>
                <a:latin typeface="Arial" charset="0"/>
                <a:ea typeface="ＭＳ Ｐゴシック" pitchFamily="1" charset="-128"/>
              </a:rPr>
              <a:pPr algn="r" eaLnBrk="0" hangingPunct="0">
                <a:defRPr/>
              </a:pPr>
              <a:t>‹#›</a:t>
            </a:fld>
            <a:endParaRPr lang="en-GB" sz="1000">
              <a:solidFill>
                <a:schemeClr val="tx1"/>
              </a:solidFill>
              <a:latin typeface="Arial" charset="0"/>
              <a:ea typeface="ＭＳ Ｐゴシック" pitchFamily="1" charset="-128"/>
            </a:endParaRP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5179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uk-UA"/>
              <a:t>ОАО ЕВРАЗИЙСКИЙ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673"/>
            <a:ext cx="3075179" cy="51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uk-UA"/>
              <a:t>Инфраструктурные инвестии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430" y="9720673"/>
            <a:ext cx="3075179" cy="51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1EDC20BA-2ED7-4B52-85B3-D11F5D195BD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437851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300">
                <a:solidFill>
                  <a:schemeClr val="tx2"/>
                </a:solidFill>
                <a:latin typeface="Arial" pitchFamily="34" charset="0"/>
              </a:defRPr>
            </a:lvl1pPr>
            <a:lvl2pPr marL="772297" indent="-297037" eaLnBrk="0" hangingPunct="0">
              <a:defRPr sz="3300">
                <a:solidFill>
                  <a:schemeClr val="tx2"/>
                </a:solidFill>
                <a:latin typeface="Arial" pitchFamily="34" charset="0"/>
              </a:defRPr>
            </a:lvl2pPr>
            <a:lvl3pPr marL="1188149" indent="-237630" eaLnBrk="0" hangingPunct="0">
              <a:defRPr sz="3300">
                <a:solidFill>
                  <a:schemeClr val="tx2"/>
                </a:solidFill>
                <a:latin typeface="Arial" pitchFamily="34" charset="0"/>
              </a:defRPr>
            </a:lvl3pPr>
            <a:lvl4pPr marL="1663408" indent="-237630" eaLnBrk="0" hangingPunct="0">
              <a:defRPr sz="3300">
                <a:solidFill>
                  <a:schemeClr val="tx2"/>
                </a:solidFill>
                <a:latin typeface="Arial" pitchFamily="34" charset="0"/>
              </a:defRPr>
            </a:lvl4pPr>
            <a:lvl5pPr marL="2138667" indent="-237630" eaLnBrk="0" hangingPunct="0">
              <a:defRPr sz="3300">
                <a:solidFill>
                  <a:schemeClr val="tx2"/>
                </a:solidFill>
                <a:latin typeface="Arial" pitchFamily="34" charset="0"/>
              </a:defRPr>
            </a:lvl5pPr>
            <a:lvl6pPr marL="2613927" indent="-23763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pitchFamily="34" charset="0"/>
              </a:defRPr>
            </a:lvl6pPr>
            <a:lvl7pPr marL="3089186" indent="-23763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pitchFamily="34" charset="0"/>
              </a:defRPr>
            </a:lvl7pPr>
            <a:lvl8pPr marL="3564446" indent="-23763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pitchFamily="34" charset="0"/>
              </a:defRPr>
            </a:lvl8pPr>
            <a:lvl9pPr marL="4039705" indent="-23763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uk-UA" sz="1200">
                <a:solidFill>
                  <a:schemeClr val="tx1"/>
                </a:solidFill>
              </a:rPr>
              <a:t>ОАО ЕВРАЗИЙСКИЙ</a:t>
            </a:r>
          </a:p>
        </p:txBody>
      </p:sp>
      <p:sp>
        <p:nvSpPr>
          <p:cNvPr id="11267" name="Rectangle 13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300">
                <a:solidFill>
                  <a:schemeClr val="tx2"/>
                </a:solidFill>
                <a:latin typeface="Arial" pitchFamily="34" charset="0"/>
              </a:defRPr>
            </a:lvl1pPr>
            <a:lvl2pPr marL="772297" indent="-297037" eaLnBrk="0" hangingPunct="0">
              <a:defRPr sz="3300">
                <a:solidFill>
                  <a:schemeClr val="tx2"/>
                </a:solidFill>
                <a:latin typeface="Arial" pitchFamily="34" charset="0"/>
              </a:defRPr>
            </a:lvl2pPr>
            <a:lvl3pPr marL="1188149" indent="-237630" eaLnBrk="0" hangingPunct="0">
              <a:defRPr sz="3300">
                <a:solidFill>
                  <a:schemeClr val="tx2"/>
                </a:solidFill>
                <a:latin typeface="Arial" pitchFamily="34" charset="0"/>
              </a:defRPr>
            </a:lvl3pPr>
            <a:lvl4pPr marL="1663408" indent="-237630" eaLnBrk="0" hangingPunct="0">
              <a:defRPr sz="3300">
                <a:solidFill>
                  <a:schemeClr val="tx2"/>
                </a:solidFill>
                <a:latin typeface="Arial" pitchFamily="34" charset="0"/>
              </a:defRPr>
            </a:lvl4pPr>
            <a:lvl5pPr marL="2138667" indent="-237630" eaLnBrk="0" hangingPunct="0">
              <a:defRPr sz="3300">
                <a:solidFill>
                  <a:schemeClr val="tx2"/>
                </a:solidFill>
                <a:latin typeface="Arial" pitchFamily="34" charset="0"/>
              </a:defRPr>
            </a:lvl5pPr>
            <a:lvl6pPr marL="2613927" indent="-23763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pitchFamily="34" charset="0"/>
              </a:defRPr>
            </a:lvl6pPr>
            <a:lvl7pPr marL="3089186" indent="-23763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pitchFamily="34" charset="0"/>
              </a:defRPr>
            </a:lvl7pPr>
            <a:lvl8pPr marL="3564446" indent="-23763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pitchFamily="34" charset="0"/>
              </a:defRPr>
            </a:lvl8pPr>
            <a:lvl9pPr marL="4039705" indent="-23763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uk-UA" sz="1200">
                <a:solidFill>
                  <a:schemeClr val="tx1"/>
                </a:solidFill>
              </a:rPr>
              <a:t>Инфраструктурные инвестии</a:t>
            </a:r>
          </a:p>
        </p:txBody>
      </p:sp>
      <p:sp>
        <p:nvSpPr>
          <p:cNvPr id="11268" name="Rectangle 14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300">
                <a:solidFill>
                  <a:schemeClr val="tx2"/>
                </a:solidFill>
                <a:latin typeface="Arial" pitchFamily="34" charset="0"/>
              </a:defRPr>
            </a:lvl1pPr>
            <a:lvl2pPr marL="772297" indent="-297037" eaLnBrk="0" hangingPunct="0">
              <a:defRPr sz="3300">
                <a:solidFill>
                  <a:schemeClr val="tx2"/>
                </a:solidFill>
                <a:latin typeface="Arial" pitchFamily="34" charset="0"/>
              </a:defRPr>
            </a:lvl2pPr>
            <a:lvl3pPr marL="1188149" indent="-237630" eaLnBrk="0" hangingPunct="0">
              <a:defRPr sz="3300">
                <a:solidFill>
                  <a:schemeClr val="tx2"/>
                </a:solidFill>
                <a:latin typeface="Arial" pitchFamily="34" charset="0"/>
              </a:defRPr>
            </a:lvl3pPr>
            <a:lvl4pPr marL="1663408" indent="-237630" eaLnBrk="0" hangingPunct="0">
              <a:defRPr sz="3300">
                <a:solidFill>
                  <a:schemeClr val="tx2"/>
                </a:solidFill>
                <a:latin typeface="Arial" pitchFamily="34" charset="0"/>
              </a:defRPr>
            </a:lvl4pPr>
            <a:lvl5pPr marL="2138667" indent="-237630" eaLnBrk="0" hangingPunct="0">
              <a:defRPr sz="3300">
                <a:solidFill>
                  <a:schemeClr val="tx2"/>
                </a:solidFill>
                <a:latin typeface="Arial" pitchFamily="34" charset="0"/>
              </a:defRPr>
            </a:lvl5pPr>
            <a:lvl6pPr marL="2613927" indent="-23763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pitchFamily="34" charset="0"/>
              </a:defRPr>
            </a:lvl6pPr>
            <a:lvl7pPr marL="3089186" indent="-23763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pitchFamily="34" charset="0"/>
              </a:defRPr>
            </a:lvl7pPr>
            <a:lvl8pPr marL="3564446" indent="-23763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pitchFamily="34" charset="0"/>
              </a:defRPr>
            </a:lvl8pPr>
            <a:lvl9pPr marL="4039705" indent="-23763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/>
            <a:fld id="{02876080-24FF-4D18-A406-93F860986FB2}" type="slidenum">
              <a:rPr lang="uk-UA" sz="1200">
                <a:solidFill>
                  <a:schemeClr val="tx1"/>
                </a:solidFill>
              </a:rPr>
              <a:pPr eaLnBrk="1" hangingPunct="1"/>
              <a:t>1</a:t>
            </a:fld>
            <a:endParaRPr lang="uk-UA" sz="1200">
              <a:solidFill>
                <a:schemeClr val="tx1"/>
              </a:solidFill>
            </a:endParaRPr>
          </a:p>
        </p:txBody>
      </p:sp>
      <p:sp>
        <p:nvSpPr>
          <p:cNvPr id="112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300">
                <a:solidFill>
                  <a:schemeClr val="tx2"/>
                </a:solidFill>
                <a:latin typeface="Arial" pitchFamily="34" charset="0"/>
              </a:defRPr>
            </a:lvl1pPr>
            <a:lvl2pPr marL="772297" indent="-297037" eaLnBrk="0" hangingPunct="0">
              <a:defRPr sz="3300">
                <a:solidFill>
                  <a:schemeClr val="tx2"/>
                </a:solidFill>
                <a:latin typeface="Arial" pitchFamily="34" charset="0"/>
              </a:defRPr>
            </a:lvl2pPr>
            <a:lvl3pPr marL="1188149" indent="-237630" eaLnBrk="0" hangingPunct="0">
              <a:defRPr sz="3300">
                <a:solidFill>
                  <a:schemeClr val="tx2"/>
                </a:solidFill>
                <a:latin typeface="Arial" pitchFamily="34" charset="0"/>
              </a:defRPr>
            </a:lvl3pPr>
            <a:lvl4pPr marL="1663408" indent="-237630" eaLnBrk="0" hangingPunct="0">
              <a:defRPr sz="3300">
                <a:solidFill>
                  <a:schemeClr val="tx2"/>
                </a:solidFill>
                <a:latin typeface="Arial" pitchFamily="34" charset="0"/>
              </a:defRPr>
            </a:lvl4pPr>
            <a:lvl5pPr marL="2138667" indent="-237630" eaLnBrk="0" hangingPunct="0">
              <a:defRPr sz="3300">
                <a:solidFill>
                  <a:schemeClr val="tx2"/>
                </a:solidFill>
                <a:latin typeface="Arial" pitchFamily="34" charset="0"/>
              </a:defRPr>
            </a:lvl5pPr>
            <a:lvl6pPr marL="2613927" indent="-23763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pitchFamily="34" charset="0"/>
              </a:defRPr>
            </a:lvl6pPr>
            <a:lvl7pPr marL="3089186" indent="-23763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pitchFamily="34" charset="0"/>
              </a:defRPr>
            </a:lvl7pPr>
            <a:lvl8pPr marL="3564446" indent="-23763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pitchFamily="34" charset="0"/>
              </a:defRPr>
            </a:lvl8pPr>
            <a:lvl9pPr marL="4039705" indent="-23763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uk-UA" sz="1200">
                <a:solidFill>
                  <a:schemeClr val="tx1"/>
                </a:solidFill>
              </a:rPr>
              <a:t>ОАО ЕВРАЗИЙСКИЙ</a:t>
            </a:r>
          </a:p>
        </p:txBody>
      </p:sp>
      <p:sp>
        <p:nvSpPr>
          <p:cNvPr id="13315" name="Rectangle 13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300">
                <a:solidFill>
                  <a:schemeClr val="tx2"/>
                </a:solidFill>
                <a:latin typeface="Arial" pitchFamily="34" charset="0"/>
              </a:defRPr>
            </a:lvl1pPr>
            <a:lvl2pPr marL="772297" indent="-297037" eaLnBrk="0" hangingPunct="0">
              <a:defRPr sz="3300">
                <a:solidFill>
                  <a:schemeClr val="tx2"/>
                </a:solidFill>
                <a:latin typeface="Arial" pitchFamily="34" charset="0"/>
              </a:defRPr>
            </a:lvl2pPr>
            <a:lvl3pPr marL="1188149" indent="-237630" eaLnBrk="0" hangingPunct="0">
              <a:defRPr sz="3300">
                <a:solidFill>
                  <a:schemeClr val="tx2"/>
                </a:solidFill>
                <a:latin typeface="Arial" pitchFamily="34" charset="0"/>
              </a:defRPr>
            </a:lvl3pPr>
            <a:lvl4pPr marL="1663408" indent="-237630" eaLnBrk="0" hangingPunct="0">
              <a:defRPr sz="3300">
                <a:solidFill>
                  <a:schemeClr val="tx2"/>
                </a:solidFill>
                <a:latin typeface="Arial" pitchFamily="34" charset="0"/>
              </a:defRPr>
            </a:lvl4pPr>
            <a:lvl5pPr marL="2138667" indent="-237630" eaLnBrk="0" hangingPunct="0">
              <a:defRPr sz="3300">
                <a:solidFill>
                  <a:schemeClr val="tx2"/>
                </a:solidFill>
                <a:latin typeface="Arial" pitchFamily="34" charset="0"/>
              </a:defRPr>
            </a:lvl5pPr>
            <a:lvl6pPr marL="2613927" indent="-23763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pitchFamily="34" charset="0"/>
              </a:defRPr>
            </a:lvl6pPr>
            <a:lvl7pPr marL="3089186" indent="-23763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pitchFamily="34" charset="0"/>
              </a:defRPr>
            </a:lvl7pPr>
            <a:lvl8pPr marL="3564446" indent="-23763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pitchFamily="34" charset="0"/>
              </a:defRPr>
            </a:lvl8pPr>
            <a:lvl9pPr marL="4039705" indent="-23763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uk-UA" sz="1200">
                <a:solidFill>
                  <a:schemeClr val="tx1"/>
                </a:solidFill>
              </a:rPr>
              <a:t>Инфраструктурные инвестии</a:t>
            </a:r>
          </a:p>
        </p:txBody>
      </p:sp>
      <p:sp>
        <p:nvSpPr>
          <p:cNvPr id="13316" name="Rectangle 14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300">
                <a:solidFill>
                  <a:schemeClr val="tx2"/>
                </a:solidFill>
                <a:latin typeface="Arial" pitchFamily="34" charset="0"/>
              </a:defRPr>
            </a:lvl1pPr>
            <a:lvl2pPr marL="772297" indent="-297037" eaLnBrk="0" hangingPunct="0">
              <a:defRPr sz="3300">
                <a:solidFill>
                  <a:schemeClr val="tx2"/>
                </a:solidFill>
                <a:latin typeface="Arial" pitchFamily="34" charset="0"/>
              </a:defRPr>
            </a:lvl2pPr>
            <a:lvl3pPr marL="1188149" indent="-237630" eaLnBrk="0" hangingPunct="0">
              <a:defRPr sz="3300">
                <a:solidFill>
                  <a:schemeClr val="tx2"/>
                </a:solidFill>
                <a:latin typeface="Arial" pitchFamily="34" charset="0"/>
              </a:defRPr>
            </a:lvl3pPr>
            <a:lvl4pPr marL="1663408" indent="-237630" eaLnBrk="0" hangingPunct="0">
              <a:defRPr sz="3300">
                <a:solidFill>
                  <a:schemeClr val="tx2"/>
                </a:solidFill>
                <a:latin typeface="Arial" pitchFamily="34" charset="0"/>
              </a:defRPr>
            </a:lvl4pPr>
            <a:lvl5pPr marL="2138667" indent="-237630" eaLnBrk="0" hangingPunct="0">
              <a:defRPr sz="3300">
                <a:solidFill>
                  <a:schemeClr val="tx2"/>
                </a:solidFill>
                <a:latin typeface="Arial" pitchFamily="34" charset="0"/>
              </a:defRPr>
            </a:lvl5pPr>
            <a:lvl6pPr marL="2613927" indent="-23763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pitchFamily="34" charset="0"/>
              </a:defRPr>
            </a:lvl6pPr>
            <a:lvl7pPr marL="3089186" indent="-23763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pitchFamily="34" charset="0"/>
              </a:defRPr>
            </a:lvl7pPr>
            <a:lvl8pPr marL="3564446" indent="-23763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pitchFamily="34" charset="0"/>
              </a:defRPr>
            </a:lvl8pPr>
            <a:lvl9pPr marL="4039705" indent="-23763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/>
            <a:fld id="{01242F4F-1422-44AF-8B58-F4E053300C94}" type="slidenum">
              <a:rPr lang="uk-UA" sz="1200">
                <a:solidFill>
                  <a:schemeClr val="tx1"/>
                </a:solidFill>
              </a:rPr>
              <a:pPr eaLnBrk="1" hangingPunct="1"/>
              <a:t>7</a:t>
            </a:fld>
            <a:endParaRPr lang="uk-UA" sz="1200">
              <a:solidFill>
                <a:schemeClr val="tx1"/>
              </a:solidFill>
            </a:endParaRPr>
          </a:p>
        </p:txBody>
      </p:sp>
      <p:sp>
        <p:nvSpPr>
          <p:cNvPr id="133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E931E-E820-431D-9477-DDEA82BADF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4A2C7-8177-4306-B3B0-E490D5E0E08A}" type="datetime1">
              <a:rPr lang="uk-UA"/>
              <a:pPr>
                <a:defRPr/>
              </a:pPr>
              <a:t>26.10.2015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011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C4007-14F1-4606-8891-2760791510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AFE91-EC2C-4704-99F5-167FFBA20AA3}" type="datetime1">
              <a:rPr lang="uk-UA"/>
              <a:pPr>
                <a:defRPr/>
              </a:pPr>
              <a:t>26.10.2015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70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7650" y="1074738"/>
            <a:ext cx="2014538" cy="51736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50863" y="1074738"/>
            <a:ext cx="5894387" cy="51736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020A9-C56A-4E20-A5B5-5732266013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4B1FA-27B5-430C-91EE-731C99051772}" type="datetime1">
              <a:rPr lang="uk-UA"/>
              <a:pPr>
                <a:defRPr/>
              </a:pPr>
              <a:t>26.10.2015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644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863" y="1074738"/>
            <a:ext cx="8061325" cy="5270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50863" y="1906588"/>
            <a:ext cx="8059737" cy="4341812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FBA7C-4838-4E51-9A75-871647CFA4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3A7EE-2002-48ED-AB5F-A61A268C11ED}" type="datetime1">
              <a:rPr lang="uk-UA"/>
              <a:pPr>
                <a:defRPr/>
              </a:pPr>
              <a:t>26.10.2015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068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960340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928036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963618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817837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3278673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3534554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800479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5BAC9-C990-464E-999C-DB1A64E8AA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7A852-82E0-4AF3-8410-B453F455BFFB}" type="datetime1">
              <a:rPr lang="uk-UA"/>
              <a:pPr>
                <a:defRPr/>
              </a:pPr>
              <a:t>26.10.2015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6013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42403629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0291311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4734681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3672954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9539698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1393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8375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1681399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2186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179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0FC1F-8BC7-4D5C-80D5-6BC73F9CD2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4A57B-16FE-494B-8127-7C745F68334D}" type="datetime1">
              <a:rPr lang="uk-UA"/>
              <a:pPr>
                <a:defRPr/>
              </a:pPr>
              <a:t>26.10.2015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6198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1721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06472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642850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602315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7792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748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50863" y="1906588"/>
            <a:ext cx="3952875" cy="4341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6138" y="1906588"/>
            <a:ext cx="3954462" cy="4341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BB8F6-CEC4-41DA-A364-E28C0DB9C8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771DD-76C9-4A10-B003-EB63FAAF6E8B}" type="datetime1">
              <a:rPr lang="uk-UA"/>
              <a:pPr>
                <a:defRPr/>
              </a:pPr>
              <a:t>26.10.2015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972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4A570-7F84-4A14-8AA0-D34AF5BFD3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00FA1-E9F8-4088-8A0A-76E45A2BD1BE}" type="datetime1">
              <a:rPr lang="uk-UA"/>
              <a:pPr>
                <a:defRPr/>
              </a:pPr>
              <a:t>26.10.2015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979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077C1-163C-45DE-87B9-8877659F6D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C3024-D96A-47AC-907F-9C57EB50BC73}" type="datetime1">
              <a:rPr lang="uk-UA"/>
              <a:pPr>
                <a:defRPr/>
              </a:pPr>
              <a:t>26.10.2015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857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24537-9C0F-4C7E-A43C-01BA22C37B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03D1A-95F1-4E34-8A36-7165C18296DD}" type="datetime1">
              <a:rPr lang="uk-UA"/>
              <a:pPr>
                <a:defRPr/>
              </a:pPr>
              <a:t>26.10.2015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289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56D50-2F80-45C2-9293-2F318A3545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57F1D-1D6A-4355-BA6F-01C43EB50D0A}" type="datetime1">
              <a:rPr lang="uk-UA"/>
              <a:pPr>
                <a:defRPr/>
              </a:pPr>
              <a:t>26.10.2015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283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6D3E1-202D-4615-9AD6-285EB89DF0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C71D5-109F-47D3-9C23-714E37D137E3}" type="datetime1">
              <a:rPr lang="uk-UA"/>
              <a:pPr>
                <a:defRPr/>
              </a:pPr>
              <a:t>26.10.2015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405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50863" y="1074738"/>
            <a:ext cx="8061325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863" y="1906588"/>
            <a:ext cx="8059737" cy="434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2188" y="6550025"/>
            <a:ext cx="350837" cy="17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436F7206-DE35-46FD-B56A-BA6B127363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2631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11925" y="6553200"/>
            <a:ext cx="9842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DE5E5394-7D76-424F-B86A-42B9D3BAB4E6}" type="datetime1">
              <a:rPr lang="uk-UA"/>
              <a:pPr>
                <a:defRPr/>
              </a:pPr>
              <a:t>26.10.2015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238125" indent="-23812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2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63563" indent="-273050" algn="l" rtl="0" eaLnBrk="0" fontAlgn="base" hangingPunct="0">
        <a:spcBef>
          <a:spcPct val="20000"/>
        </a:spcBef>
        <a:spcAft>
          <a:spcPct val="0"/>
        </a:spcAft>
        <a:buClr>
          <a:srgbClr val="969491"/>
        </a:buClr>
        <a:buChar char="–"/>
        <a:defRPr sz="2800">
          <a:solidFill>
            <a:schemeClr val="tx1"/>
          </a:solidFill>
          <a:latin typeface="+mn-lt"/>
        </a:defRPr>
      </a:lvl2pPr>
      <a:lvl3pPr marL="850900" indent="-276225" algn="l" rtl="0" eaLnBrk="0" fontAlgn="base" hangingPunct="0">
        <a:spcBef>
          <a:spcPct val="20000"/>
        </a:spcBef>
        <a:spcAft>
          <a:spcPct val="0"/>
        </a:spcAft>
        <a:buClr>
          <a:srgbClr val="969491"/>
        </a:buClr>
        <a:buChar char="–"/>
        <a:defRPr sz="2400">
          <a:solidFill>
            <a:schemeClr val="tx1"/>
          </a:solidFill>
          <a:latin typeface="+mn-lt"/>
        </a:defRPr>
      </a:lvl3pPr>
      <a:lvl4pPr marL="1128713" indent="-276225" algn="l" rtl="0" eaLnBrk="0" fontAlgn="base" hangingPunct="0">
        <a:spcBef>
          <a:spcPct val="20000"/>
        </a:spcBef>
        <a:spcAft>
          <a:spcPct val="0"/>
        </a:spcAft>
        <a:buClr>
          <a:srgbClr val="969491"/>
        </a:buClr>
        <a:buChar char="–"/>
        <a:defRPr sz="2000">
          <a:solidFill>
            <a:schemeClr val="tx1"/>
          </a:solidFill>
          <a:latin typeface="+mn-lt"/>
        </a:defRPr>
      </a:lvl4pPr>
      <a:lvl5pPr marL="1416050" indent="-276225" algn="l" rtl="0" eaLnBrk="0" fontAlgn="base" hangingPunct="0">
        <a:spcBef>
          <a:spcPct val="20000"/>
        </a:spcBef>
        <a:spcAft>
          <a:spcPct val="0"/>
        </a:spcAft>
        <a:buClr>
          <a:srgbClr val="969491"/>
        </a:buClr>
        <a:buChar char="–"/>
        <a:defRPr sz="2000">
          <a:solidFill>
            <a:schemeClr val="tx1"/>
          </a:solidFill>
          <a:latin typeface="+mn-lt"/>
        </a:defRPr>
      </a:lvl5pPr>
      <a:lvl6pPr marL="1873250" indent="-276225" algn="l" rtl="0" fontAlgn="base">
        <a:spcBef>
          <a:spcPct val="20000"/>
        </a:spcBef>
        <a:spcAft>
          <a:spcPct val="0"/>
        </a:spcAft>
        <a:buClr>
          <a:srgbClr val="969491"/>
        </a:buClr>
        <a:buChar char="–"/>
        <a:defRPr>
          <a:solidFill>
            <a:schemeClr val="tx1"/>
          </a:solidFill>
          <a:latin typeface="+mn-lt"/>
        </a:defRPr>
      </a:lvl6pPr>
      <a:lvl7pPr marL="2330450" indent="-276225" algn="l" rtl="0" fontAlgn="base">
        <a:spcBef>
          <a:spcPct val="20000"/>
        </a:spcBef>
        <a:spcAft>
          <a:spcPct val="0"/>
        </a:spcAft>
        <a:buClr>
          <a:srgbClr val="969491"/>
        </a:buClr>
        <a:buChar char="–"/>
        <a:defRPr>
          <a:solidFill>
            <a:schemeClr val="tx1"/>
          </a:solidFill>
          <a:latin typeface="+mn-lt"/>
        </a:defRPr>
      </a:lvl7pPr>
      <a:lvl8pPr marL="2787650" indent="-276225" algn="l" rtl="0" fontAlgn="base">
        <a:spcBef>
          <a:spcPct val="20000"/>
        </a:spcBef>
        <a:spcAft>
          <a:spcPct val="0"/>
        </a:spcAft>
        <a:buClr>
          <a:srgbClr val="969491"/>
        </a:buClr>
        <a:buChar char="–"/>
        <a:defRPr>
          <a:solidFill>
            <a:schemeClr val="tx1"/>
          </a:solidFill>
          <a:latin typeface="+mn-lt"/>
        </a:defRPr>
      </a:lvl8pPr>
      <a:lvl9pPr marL="3244850" indent="-276225" algn="l" rtl="0" fontAlgn="base">
        <a:spcBef>
          <a:spcPct val="20000"/>
        </a:spcBef>
        <a:spcAft>
          <a:spcPct val="0"/>
        </a:spcAft>
        <a:buClr>
          <a:srgbClr val="969491"/>
        </a:buClr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86150" y="1147763"/>
            <a:ext cx="4294188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40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raziyskiy.r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3460750" y="4064000"/>
            <a:ext cx="4406900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ru-RU" sz="1800" i="1">
                <a:solidFill>
                  <a:schemeClr val="bg1"/>
                </a:solidFill>
              </a:rPr>
              <a:t>Пузанов Дмитрий Владимирович</a:t>
            </a:r>
          </a:p>
          <a:p>
            <a:pPr eaLnBrk="0" hangingPunct="0"/>
            <a:endParaRPr lang="ru-RU" sz="1800" i="1">
              <a:solidFill>
                <a:schemeClr val="bg1"/>
              </a:solidFill>
            </a:endParaRPr>
          </a:p>
          <a:p>
            <a:pPr eaLnBrk="0" hangingPunct="0"/>
            <a:r>
              <a:rPr lang="ru-RU" sz="1800">
                <a:solidFill>
                  <a:schemeClr val="bg1"/>
                </a:solidFill>
              </a:rPr>
              <a:t>Заместитель Генерального директора</a:t>
            </a:r>
          </a:p>
          <a:p>
            <a:pPr eaLnBrk="0" hangingPunct="0"/>
            <a:r>
              <a:rPr lang="ru-RU" sz="1800">
                <a:solidFill>
                  <a:schemeClr val="bg1"/>
                </a:solidFill>
              </a:rPr>
              <a:t>ОАО «Евразийский»</a:t>
            </a: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3460750" y="1625600"/>
            <a:ext cx="401161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chemeClr val="bg1"/>
                </a:solidFill>
              </a:rPr>
              <a:t>Перспективы </a:t>
            </a:r>
          </a:p>
          <a:p>
            <a:pPr eaLnBrk="1" hangingPunct="1"/>
            <a:r>
              <a:rPr lang="ru-RU" sz="2400" dirty="0" smtClean="0">
                <a:solidFill>
                  <a:schemeClr val="bg1"/>
                </a:solidFill>
              </a:rPr>
              <a:t>рынка </a:t>
            </a:r>
            <a:r>
              <a:rPr lang="ru-RU" sz="2400" dirty="0">
                <a:solidFill>
                  <a:schemeClr val="bg1"/>
                </a:solidFill>
              </a:rPr>
              <a:t>ГЧП-проектов </a:t>
            </a:r>
            <a:endParaRPr lang="ru-RU" sz="24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ru-RU" sz="2400" dirty="0" smtClean="0">
                <a:solidFill>
                  <a:schemeClr val="bg1"/>
                </a:solidFill>
              </a:rPr>
              <a:t>и </a:t>
            </a:r>
            <a:r>
              <a:rPr lang="ru-RU" sz="2400" dirty="0">
                <a:solidFill>
                  <a:schemeClr val="bg1"/>
                </a:solidFill>
              </a:rPr>
              <a:t>их участников в </a:t>
            </a:r>
            <a:endParaRPr lang="ru-RU" sz="24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ru-RU" sz="2400" dirty="0" smtClean="0">
                <a:solidFill>
                  <a:schemeClr val="bg1"/>
                </a:solidFill>
              </a:rPr>
              <a:t>секторе </a:t>
            </a:r>
            <a:r>
              <a:rPr lang="ru-RU" sz="2400" dirty="0">
                <a:solidFill>
                  <a:schemeClr val="bg1"/>
                </a:solidFill>
              </a:rPr>
              <a:t>водоснабжения и канализации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mtClean="0"/>
              <a:t>Существующее состояние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550863" y="1906588"/>
            <a:ext cx="7057635" cy="4341812"/>
          </a:xfrm>
        </p:spPr>
        <p:txBody>
          <a:bodyPr/>
          <a:lstStyle/>
          <a:p>
            <a:r>
              <a:rPr lang="ru-RU" sz="1400" dirty="0" smtClean="0"/>
              <a:t>После 2012 года в отрасль пришло много участников, которые имеют основной бизнес в смежных отраслях или почти не имеют опыта в сфере ЖКХ</a:t>
            </a:r>
          </a:p>
          <a:p>
            <a:endParaRPr lang="ru-RU" sz="1400" dirty="0" smtClean="0"/>
          </a:p>
          <a:p>
            <a:r>
              <a:rPr lang="ru-RU" sz="1400" dirty="0" smtClean="0"/>
              <a:t>Органы власти делают большую ставку на концессионную модель, с помощью которой планируется осуществить привлечение частные деньги:</a:t>
            </a:r>
          </a:p>
          <a:p>
            <a:pPr lvl="1"/>
            <a:r>
              <a:rPr lang="ru-RU" sz="1200" dirty="0"/>
              <a:t>Изменения</a:t>
            </a:r>
            <a:r>
              <a:rPr lang="ru-RU" sz="1200" dirty="0" smtClean="0"/>
              <a:t> в концессионном законодательстве</a:t>
            </a:r>
          </a:p>
          <a:p>
            <a:pPr lvl="1"/>
            <a:r>
              <a:rPr lang="ru-RU" sz="1200" dirty="0" smtClean="0"/>
              <a:t>Введение долгосрочных тарифов</a:t>
            </a:r>
          </a:p>
          <a:p>
            <a:pPr lvl="1"/>
            <a:r>
              <a:rPr lang="ru-RU" sz="1200" dirty="0" smtClean="0"/>
              <a:t>Популяризация и распространение опыта</a:t>
            </a:r>
          </a:p>
          <a:p>
            <a:pPr lvl="1"/>
            <a:endParaRPr lang="ru-RU" sz="1200" dirty="0" smtClean="0"/>
          </a:p>
          <a:p>
            <a:r>
              <a:rPr lang="ru-RU" sz="1400" dirty="0" smtClean="0"/>
              <a:t>Доступность финансирования для проектов ГЧП в отрасли существенно снизилась:</a:t>
            </a:r>
          </a:p>
          <a:p>
            <a:pPr lvl="1"/>
            <a:r>
              <a:rPr lang="ru-RU" sz="1200" dirty="0" smtClean="0"/>
              <a:t>Ограничения возможностей бюджетного </a:t>
            </a:r>
            <a:r>
              <a:rPr lang="ru-RU" sz="1200" dirty="0" err="1" smtClean="0"/>
              <a:t>софинансирования</a:t>
            </a:r>
            <a:r>
              <a:rPr lang="ru-RU" sz="1200" dirty="0" smtClean="0"/>
              <a:t> (переход от трехлетнего бюджетного планирования)</a:t>
            </a:r>
          </a:p>
          <a:p>
            <a:pPr lvl="1"/>
            <a:r>
              <a:rPr lang="ru-RU" sz="1200" dirty="0" smtClean="0"/>
              <a:t>Стоимость финансирования коммерческих банков существенно превышает </a:t>
            </a:r>
            <a:r>
              <a:rPr lang="en-US" sz="1200" dirty="0" smtClean="0"/>
              <a:t>ROI</a:t>
            </a:r>
          </a:p>
          <a:p>
            <a:pPr lvl="1"/>
            <a:r>
              <a:rPr lang="ru-RU" sz="1200" dirty="0" smtClean="0"/>
              <a:t>Международные институты развития свернули свою деятельность </a:t>
            </a:r>
          </a:p>
          <a:p>
            <a:pPr lvl="1"/>
            <a:endParaRPr lang="ru-RU" sz="1200" dirty="0"/>
          </a:p>
          <a:p>
            <a:r>
              <a:rPr lang="ru-RU" sz="1400" dirty="0" smtClean="0"/>
              <a:t>Стоимость реализации программ капитального строительства растет опережающими темпами</a:t>
            </a:r>
            <a:endParaRPr lang="ru-RU" sz="1400" dirty="0" smtClean="0"/>
          </a:p>
          <a:p>
            <a:endParaRPr lang="ru-RU" sz="1400" dirty="0"/>
          </a:p>
          <a:p>
            <a:endParaRPr lang="ru-RU" sz="1400" dirty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/>
            <a:fld id="{537B8931-C3AF-4DB9-A771-9211DA8AB74D}" type="slidenum">
              <a:rPr lang="en-GB" sz="1200" smtClean="0">
                <a:solidFill>
                  <a:schemeClr val="tx1"/>
                </a:solidFill>
              </a:rPr>
              <a:pPr eaLnBrk="1" hangingPunct="1"/>
              <a:t>2</a:t>
            </a:fld>
            <a:endParaRPr lang="en-GB" sz="1200" smtClean="0">
              <a:solidFill>
                <a:schemeClr val="tx1"/>
              </a:solidFill>
            </a:endParaRPr>
          </a:p>
        </p:txBody>
      </p:sp>
      <p:sp>
        <p:nvSpPr>
          <p:cNvPr id="4101" name="Дата 4"/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/>
            <a:fld id="{FE0A092E-9792-4CCA-B0BD-8439971D7156}" type="datetime1">
              <a:rPr lang="uk-UA" sz="1200" smtClean="0">
                <a:solidFill>
                  <a:schemeClr val="tx1"/>
                </a:solidFill>
              </a:rPr>
              <a:pPr eaLnBrk="1" hangingPunct="1"/>
              <a:t>26.10.2015</a:t>
            </a:fld>
            <a:endParaRPr lang="ru-RU" sz="1200" smtClean="0">
              <a:solidFill>
                <a:schemeClr val="tx1"/>
              </a:solidFill>
            </a:endParaRPr>
          </a:p>
        </p:txBody>
      </p:sp>
      <p:sp>
        <p:nvSpPr>
          <p:cNvPr id="4102" name="Text Box 4"/>
          <p:cNvSpPr txBox="1">
            <a:spLocks noChangeArrowheads="1"/>
          </p:cNvSpPr>
          <p:nvPr/>
        </p:nvSpPr>
        <p:spPr bwMode="auto">
          <a:xfrm>
            <a:off x="2725738" y="395585"/>
            <a:ext cx="59864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ru-RU" sz="2400" dirty="0">
                <a:solidFill>
                  <a:srgbClr val="D1D0CF"/>
                </a:solidFill>
              </a:rPr>
              <a:t>Оценка </a:t>
            </a:r>
            <a:r>
              <a:rPr lang="ru-RU" sz="2400" dirty="0" smtClean="0">
                <a:solidFill>
                  <a:srgbClr val="D1D0CF"/>
                </a:solidFill>
              </a:rPr>
              <a:t>рисков проектов ГЧП</a:t>
            </a:r>
            <a:endParaRPr lang="ru-RU" sz="2400" dirty="0">
              <a:solidFill>
                <a:srgbClr val="D1D0CF"/>
              </a:solidFill>
            </a:endParaRPr>
          </a:p>
        </p:txBody>
      </p:sp>
      <p:pic>
        <p:nvPicPr>
          <p:cNvPr id="1028" name="Picture 4" descr="C:\Users\dmpuz_000\AppData\Local\Microsoft\Windows\INetCache\IE\7F1AN7TX\cyberscooty-plus-minus[1]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88"/>
          <a:stretch/>
        </p:blipFill>
        <p:spPr bwMode="auto">
          <a:xfrm>
            <a:off x="7765445" y="1795308"/>
            <a:ext cx="896748" cy="91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dmpuz_000\AppData\Local\Microsoft\Windows\INetCache\IE\7F1AN7TX\cyberscooty-plus-minus[1]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711"/>
          <a:stretch/>
        </p:blipFill>
        <p:spPr bwMode="auto">
          <a:xfrm>
            <a:off x="7737806" y="2821270"/>
            <a:ext cx="952027" cy="965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dmpuz_000\AppData\Local\Microsoft\Windows\INetCache\IE\7F1AN7TX\cyberscooty-plus-minus[1]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88"/>
          <a:stretch/>
        </p:blipFill>
        <p:spPr bwMode="auto">
          <a:xfrm>
            <a:off x="7765445" y="3981173"/>
            <a:ext cx="896748" cy="91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dmpuz_000\AppData\Local\Microsoft\Windows\INetCache\IE\7F1AN7TX\cyberscooty-plus-minus[1]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88"/>
          <a:stretch/>
        </p:blipFill>
        <p:spPr bwMode="auto">
          <a:xfrm>
            <a:off x="7765445" y="5116985"/>
            <a:ext cx="896748" cy="91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6674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они 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0864" y="1906588"/>
            <a:ext cx="7118020" cy="4341812"/>
          </a:xfrm>
        </p:spPr>
        <p:txBody>
          <a:bodyPr/>
          <a:lstStyle/>
          <a:p>
            <a:pPr marL="0" indent="0">
              <a:buNone/>
            </a:pPr>
            <a:r>
              <a:rPr lang="ru-RU" sz="1400" dirty="0" smtClean="0"/>
              <a:t>Старожилы:</a:t>
            </a:r>
          </a:p>
          <a:p>
            <a:pPr marL="0" indent="0">
              <a:buNone/>
            </a:pPr>
            <a:r>
              <a:rPr lang="ru-RU" sz="1400" dirty="0" smtClean="0"/>
              <a:t>	</a:t>
            </a:r>
            <a:r>
              <a:rPr lang="ru-RU" sz="1200" dirty="0" smtClean="0"/>
              <a:t>=</a:t>
            </a:r>
            <a:r>
              <a:rPr lang="en-US" sz="1200" dirty="0"/>
              <a:t>&gt; </a:t>
            </a:r>
            <a:r>
              <a:rPr lang="ru-RU" sz="1200" dirty="0"/>
              <a:t>имеют за плечами опыт реализации проектов по различным контрактным схемам</a:t>
            </a:r>
          </a:p>
          <a:p>
            <a:pPr marL="0" indent="0">
              <a:buNone/>
            </a:pPr>
            <a:r>
              <a:rPr lang="ru-RU" sz="1400" dirty="0"/>
              <a:t>	</a:t>
            </a:r>
            <a:r>
              <a:rPr lang="ru-RU" sz="1200" dirty="0" smtClean="0"/>
              <a:t>=</a:t>
            </a:r>
            <a:r>
              <a:rPr lang="en-US" sz="1200" dirty="0" smtClean="0"/>
              <a:t>&gt; </a:t>
            </a:r>
            <a:r>
              <a:rPr lang="ru-RU" sz="1200" dirty="0" smtClean="0"/>
              <a:t>наиболее требовательные и разборчивые</a:t>
            </a:r>
          </a:p>
          <a:p>
            <a:pPr marL="0" indent="0">
              <a:buNone/>
            </a:pPr>
            <a:r>
              <a:rPr lang="ru-RU" sz="1200" dirty="0"/>
              <a:t>	</a:t>
            </a:r>
            <a:r>
              <a:rPr lang="en-US" sz="1200" dirty="0" smtClean="0"/>
              <a:t>=&gt; </a:t>
            </a:r>
            <a:r>
              <a:rPr lang="ru-RU" sz="1200" dirty="0" smtClean="0"/>
              <a:t>интересуются большими проектами</a:t>
            </a:r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Регионалы:</a:t>
            </a:r>
          </a:p>
          <a:p>
            <a:pPr marL="0" indent="0">
              <a:buNone/>
            </a:pPr>
            <a:r>
              <a:rPr lang="ru-RU" sz="1400" dirty="0"/>
              <a:t>	</a:t>
            </a:r>
            <a:r>
              <a:rPr lang="en-US" sz="1200" dirty="0" smtClean="0"/>
              <a:t>=&gt; </a:t>
            </a:r>
            <a:r>
              <a:rPr lang="ru-RU" sz="1200" dirty="0" smtClean="0"/>
              <a:t>пришли в проект из смежной отрасли</a:t>
            </a:r>
          </a:p>
          <a:p>
            <a:pPr marL="0" indent="0">
              <a:buNone/>
            </a:pPr>
            <a:r>
              <a:rPr lang="ru-RU" sz="1200" dirty="0" smtClean="0"/>
              <a:t>	=</a:t>
            </a:r>
            <a:r>
              <a:rPr lang="en-US" sz="1200" dirty="0" smtClean="0"/>
              <a:t>&gt; </a:t>
            </a:r>
            <a:r>
              <a:rPr lang="ru-RU" sz="1200" dirty="0" smtClean="0"/>
              <a:t>имеют повышенный аппетит к риску</a:t>
            </a:r>
          </a:p>
          <a:p>
            <a:pPr marL="0" indent="0">
              <a:buNone/>
            </a:pPr>
            <a:r>
              <a:rPr lang="ru-RU" sz="1200" dirty="0"/>
              <a:t>	</a:t>
            </a:r>
            <a:r>
              <a:rPr lang="en-US" sz="1200" dirty="0" smtClean="0"/>
              <a:t>=&gt; </a:t>
            </a:r>
            <a:r>
              <a:rPr lang="ru-RU" sz="1200" dirty="0" smtClean="0"/>
              <a:t>воспринимают отрасль через призму имеющегося опыта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400" dirty="0" smtClean="0"/>
              <a:t>Оппортунисты:</a:t>
            </a:r>
            <a:endParaRPr lang="ru-RU" sz="1400" dirty="0"/>
          </a:p>
          <a:p>
            <a:pPr marL="0" indent="0">
              <a:buNone/>
            </a:pPr>
            <a:r>
              <a:rPr lang="ru-RU" sz="1600" dirty="0"/>
              <a:t>	</a:t>
            </a:r>
            <a:r>
              <a:rPr lang="ru-RU" sz="1200" dirty="0"/>
              <a:t>=</a:t>
            </a:r>
            <a:r>
              <a:rPr lang="en-US" sz="1200" dirty="0"/>
              <a:t>&gt; </a:t>
            </a:r>
            <a:r>
              <a:rPr lang="ru-RU" sz="1200" dirty="0" smtClean="0"/>
              <a:t>риски почти не оценивают, так как не умеют (не хотят)</a:t>
            </a:r>
            <a:endParaRPr lang="ru-RU" sz="1200" dirty="0"/>
          </a:p>
          <a:p>
            <a:pPr marL="0" indent="0">
              <a:buNone/>
            </a:pPr>
            <a:r>
              <a:rPr lang="ru-RU" sz="1200" dirty="0"/>
              <a:t>	</a:t>
            </a:r>
            <a:r>
              <a:rPr lang="en-US" sz="1200" dirty="0"/>
              <a:t>=&gt; </a:t>
            </a:r>
            <a:r>
              <a:rPr lang="ru-RU" sz="1200" dirty="0" smtClean="0"/>
              <a:t>полагаются на административный ресурс</a:t>
            </a:r>
            <a:endParaRPr lang="ru-RU" sz="1200" dirty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Директора:</a:t>
            </a:r>
          </a:p>
          <a:p>
            <a:pPr marL="0" indent="0">
              <a:buNone/>
            </a:pPr>
            <a:r>
              <a:rPr lang="ru-RU" sz="1400" dirty="0"/>
              <a:t>	</a:t>
            </a:r>
            <a:r>
              <a:rPr lang="ru-RU" sz="1200" dirty="0" smtClean="0"/>
              <a:t>=</a:t>
            </a:r>
            <a:r>
              <a:rPr lang="en-US" sz="1200" dirty="0"/>
              <a:t>&gt; </a:t>
            </a:r>
            <a:r>
              <a:rPr lang="ru-RU" sz="1200" dirty="0" smtClean="0"/>
              <a:t>многое знают, но ограничены в возможностях</a:t>
            </a:r>
          </a:p>
          <a:p>
            <a:pPr marL="0" indent="0">
              <a:buNone/>
            </a:pPr>
            <a:r>
              <a:rPr lang="ru-RU" sz="1200" dirty="0"/>
              <a:t>	</a:t>
            </a:r>
            <a:r>
              <a:rPr lang="en-US" sz="1200" dirty="0" smtClean="0"/>
              <a:t>=&gt; </a:t>
            </a:r>
            <a:r>
              <a:rPr lang="ru-RU" sz="1200" dirty="0" smtClean="0"/>
              <a:t>обременены обязательствами</a:t>
            </a:r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55BAC9-C990-464E-999C-DB1A64E8AA53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DC7A852-82E0-4AF3-8410-B453F455BFFB}" type="datetime1">
              <a:rPr lang="uk-UA" smtClean="0"/>
              <a:pPr>
                <a:defRPr/>
              </a:pPr>
              <a:t>26.10.2015</a:t>
            </a:fld>
            <a:endParaRPr lang="ru-RU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725738" y="395585"/>
            <a:ext cx="59864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ru-RU" sz="2400" dirty="0" smtClean="0">
                <a:solidFill>
                  <a:srgbClr val="D1D0CF"/>
                </a:solidFill>
              </a:rPr>
              <a:t>Участники рынка проектов ГЧП</a:t>
            </a:r>
            <a:endParaRPr lang="ru-RU" sz="2400" dirty="0">
              <a:solidFill>
                <a:srgbClr val="D1D0CF"/>
              </a:solidFill>
            </a:endParaRPr>
          </a:p>
        </p:txBody>
      </p:sp>
      <p:pic>
        <p:nvPicPr>
          <p:cNvPr id="2050" name="Picture 2" descr="C:\Users\dmpuz_000\AppData\Local\Microsoft\Windows\INetCache\IE\J87532KT\profile-photo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9671" y="3837644"/>
            <a:ext cx="1359858" cy="1102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dmpuz_000\AppData\Local\Microsoft\Windows\INetCache\IE\J87532KT\profile-photo[1]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9671" y="5139274"/>
            <a:ext cx="1359858" cy="1102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dmpuz_000\AppData\Local\Microsoft\Windows\INetCache\IE\J87532KT\profile-photo[1]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9671" y="2536014"/>
            <a:ext cx="1359858" cy="1102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372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Обязательства и источники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55117784"/>
              </p:ext>
            </p:extLst>
          </p:nvPr>
        </p:nvGraphicFramePr>
        <p:xfrm>
          <a:off x="550863" y="1601788"/>
          <a:ext cx="3952875" cy="4951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Объект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78397087"/>
              </p:ext>
            </p:extLst>
          </p:nvPr>
        </p:nvGraphicFramePr>
        <p:xfrm>
          <a:off x="4656138" y="1906588"/>
          <a:ext cx="3954462" cy="4341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55BAC9-C990-464E-999C-DB1A64E8AA53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DC7A852-82E0-4AF3-8410-B453F455BFFB}" type="datetime1">
              <a:rPr lang="uk-UA" smtClean="0"/>
              <a:pPr>
                <a:defRPr/>
              </a:pPr>
              <a:t>26.10.2015</a:t>
            </a:fld>
            <a:endParaRPr lang="ru-RU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725738" y="395585"/>
            <a:ext cx="59864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ru-RU" sz="2400" dirty="0" smtClean="0">
                <a:solidFill>
                  <a:srgbClr val="D1D0CF"/>
                </a:solidFill>
              </a:rPr>
              <a:t>Финансирование капитальных вложений</a:t>
            </a:r>
            <a:endParaRPr lang="ru-RU" sz="2400" dirty="0">
              <a:solidFill>
                <a:srgbClr val="D1D0C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200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mtClean="0"/>
              <a:t>Контрактная модель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569913" y="1698625"/>
            <a:ext cx="8059737" cy="4184939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 smtClean="0"/>
              <a:t>Законодатель отдает предпочтение концессионной модели, однако отрасль несправедливо лишена возможности более широкого использования инструментов ГЧП:</a:t>
            </a: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/>
            <a:fld id="{6745F6E6-0586-4445-A4DF-B507BAFC4EEA}" type="slidenum">
              <a:rPr lang="en-GB" sz="1200" smtClean="0">
                <a:solidFill>
                  <a:schemeClr val="tx1"/>
                </a:solidFill>
              </a:rPr>
              <a:pPr eaLnBrk="1" hangingPunct="1"/>
              <a:t>5</a:t>
            </a:fld>
            <a:endParaRPr lang="en-GB" sz="1200" smtClean="0">
              <a:solidFill>
                <a:schemeClr val="tx1"/>
              </a:solidFill>
            </a:endParaRPr>
          </a:p>
        </p:txBody>
      </p:sp>
      <p:sp>
        <p:nvSpPr>
          <p:cNvPr id="5125" name="Дата 4"/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/>
            <a:fld id="{CD32FA88-F035-4A42-AA43-42D4C6343016}" type="datetime1">
              <a:rPr lang="uk-UA" sz="1200" smtClean="0">
                <a:solidFill>
                  <a:schemeClr val="tx1"/>
                </a:solidFill>
              </a:rPr>
              <a:pPr eaLnBrk="1" hangingPunct="1"/>
              <a:t>26.10.2015</a:t>
            </a:fld>
            <a:endParaRPr lang="ru-RU" sz="1200" smtClean="0">
              <a:solidFill>
                <a:schemeClr val="tx1"/>
              </a:solidFill>
            </a:endParaRPr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2725738" y="395288"/>
            <a:ext cx="5986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ru-RU" sz="2400">
                <a:solidFill>
                  <a:srgbClr val="D1D0CF"/>
                </a:solidFill>
              </a:rPr>
              <a:t>Оценка проектов ГЧП в секторе ВКХ</a:t>
            </a:r>
          </a:p>
        </p:txBody>
      </p:sp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64" y="2770904"/>
            <a:ext cx="8683604" cy="3491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2400" b="1" dirty="0" smtClean="0"/>
              <a:t>Условия для развития </a:t>
            </a:r>
            <a:r>
              <a:rPr lang="ru-RU" sz="2400" b="1" dirty="0" smtClean="0"/>
              <a:t>в </a:t>
            </a:r>
            <a:r>
              <a:rPr lang="ru-RU" sz="2400" b="1" dirty="0" smtClean="0"/>
              <a:t>сфере </a:t>
            </a:r>
            <a:r>
              <a:rPr lang="ru-RU" sz="2400" b="1" dirty="0" smtClean="0"/>
              <a:t>ВИК</a:t>
            </a:r>
            <a:endParaRPr lang="ru-RU" sz="2400" b="1" dirty="0"/>
          </a:p>
        </p:txBody>
      </p:sp>
      <p:sp>
        <p:nvSpPr>
          <p:cNvPr id="6" name="Текс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 smtClean="0"/>
              <a:t>Необходимо пересмотреть законодательные ограничения на применение различных контрактных моделей ГЧП в сфере водоснабжения и канализации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 smtClean="0"/>
              <a:t>Необходимо пересмотреть ограничения в отношении прав собственности на объекты водоснабжения и канализации, в том числе на приватизацию муниципальных (государственных) водоканалов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600" dirty="0"/>
          </a:p>
          <a:p>
            <a:pPr marL="0" indent="0">
              <a:buNone/>
            </a:pPr>
            <a:r>
              <a:rPr lang="ru-RU" sz="1600" b="1" dirty="0" smtClean="0"/>
              <a:t>ВАЖНО:</a:t>
            </a:r>
          </a:p>
          <a:p>
            <a:pPr marL="0" indent="0">
              <a:buNone/>
            </a:pPr>
            <a:r>
              <a:rPr lang="ru-RU" sz="1600" dirty="0" smtClean="0"/>
              <a:t>За 300 лет существования ГЧП, его механизмы продолжают развиваться для удовлетворения меняющихся потребностей общества.</a:t>
            </a:r>
          </a:p>
          <a:p>
            <a:pPr marL="0" indent="0">
              <a:buNone/>
            </a:pPr>
            <a:r>
              <a:rPr lang="ru-RU" sz="1600" dirty="0" smtClean="0"/>
              <a:t>Большое количество разных моделей призвано обеспечить</a:t>
            </a:r>
            <a:br>
              <a:rPr lang="ru-RU" sz="1600" dirty="0" smtClean="0"/>
            </a:br>
            <a:r>
              <a:rPr lang="ru-RU" sz="1600" dirty="0" smtClean="0"/>
              <a:t>использование наиболее подходящего инструмента, </a:t>
            </a:r>
            <a:br>
              <a:rPr lang="ru-RU" sz="1600" dirty="0" smtClean="0"/>
            </a:br>
            <a:r>
              <a:rPr lang="ru-RU" sz="1600" dirty="0" smtClean="0"/>
              <a:t>который лучше всего подходит для достижения результата.</a:t>
            </a:r>
          </a:p>
          <a:p>
            <a:pPr marL="0" indent="0">
              <a:buNone/>
            </a:pPr>
            <a:r>
              <a:rPr lang="ru-RU" sz="1600" dirty="0" smtClean="0"/>
              <a:t>Универсального рецепта успеха для проектов ГЧП не </a:t>
            </a:r>
            <a:br>
              <a:rPr lang="ru-RU" sz="1600" dirty="0" smtClean="0"/>
            </a:br>
            <a:r>
              <a:rPr lang="ru-RU" sz="1600" dirty="0" smtClean="0"/>
              <a:t>существует, каждый из них уникален.</a:t>
            </a:r>
          </a:p>
        </p:txBody>
      </p:sp>
      <p:pic>
        <p:nvPicPr>
          <p:cNvPr id="8" name="Рисунок 7" descr="Working People Stock Photos, Pictures, Royalty Free Working People Images And Stock Photograph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2247" y="4005064"/>
            <a:ext cx="2380233" cy="166357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Номер слайда 8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AED6EAB-3FA1-4952-B9B2-E58B9206007C}" type="slidenum">
              <a:rPr lang="es-ES" altLang="ru-RU" smtClean="0"/>
              <a:pPr>
                <a:defRPr/>
              </a:pPr>
              <a:t>6</a:t>
            </a:fld>
            <a:endParaRPr lang="es-ES" altLang="ru-RU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725738" y="395288"/>
            <a:ext cx="5986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ru-RU" sz="2400" dirty="0" smtClean="0">
                <a:solidFill>
                  <a:srgbClr val="D1D0CF"/>
                </a:solidFill>
              </a:rPr>
              <a:t>Рынок проектов ГЧП</a:t>
            </a:r>
            <a:endParaRPr lang="ru-RU" sz="2400" dirty="0">
              <a:solidFill>
                <a:srgbClr val="D1D0C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25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5053013"/>
            <a:ext cx="6400800" cy="13096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 dirty="0" smtClean="0">
                <a:hlinkClick r:id="rId3"/>
              </a:rPr>
              <a:t>www.evraziyskiy.ru</a:t>
            </a:r>
            <a:r>
              <a:rPr lang="en-US" sz="1800" dirty="0" smtClean="0"/>
              <a:t> </a:t>
            </a:r>
            <a:endParaRPr lang="ru-RU" sz="1800" dirty="0" smtClean="0"/>
          </a:p>
        </p:txBody>
      </p:sp>
      <p:pic>
        <p:nvPicPr>
          <p:cNvPr id="79883" name="Picture 11" descr="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87725" y="2362200"/>
            <a:ext cx="2327275" cy="1862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79884" name="Rectangle 12"/>
          <p:cNvSpPr>
            <a:spLocks noChangeArrowheads="1"/>
          </p:cNvSpPr>
          <p:nvPr/>
        </p:nvSpPr>
        <p:spPr bwMode="auto">
          <a:xfrm>
            <a:off x="1371600" y="400050"/>
            <a:ext cx="6400800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8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Спасибо</a:t>
            </a:r>
            <a:r>
              <a:rPr lang="ru-RU" sz="1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за внимание</a:t>
            </a:r>
            <a:r>
              <a:rPr lang="en-US" sz="28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!</a:t>
            </a:r>
            <a:endParaRPr lang="ru-RU" sz="28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uraziyskiy">
  <a:themeElements>
    <a:clrScheme name="1_Euraziyskiy 3">
      <a:dk1>
        <a:srgbClr val="000000"/>
      </a:dk1>
      <a:lt1>
        <a:srgbClr val="FFFFFF"/>
      </a:lt1>
      <a:dk2>
        <a:srgbClr val="CC3300"/>
      </a:dk2>
      <a:lt2>
        <a:srgbClr val="969491"/>
      </a:lt2>
      <a:accent1>
        <a:srgbClr val="4012A6"/>
      </a:accent1>
      <a:accent2>
        <a:srgbClr val="008CCC"/>
      </a:accent2>
      <a:accent3>
        <a:srgbClr val="FFFFFF"/>
      </a:accent3>
      <a:accent4>
        <a:srgbClr val="000000"/>
      </a:accent4>
      <a:accent5>
        <a:srgbClr val="AFAAD0"/>
      </a:accent5>
      <a:accent6>
        <a:srgbClr val="007EB9"/>
      </a:accent6>
      <a:hlink>
        <a:srgbClr val="7DBA00"/>
      </a:hlink>
      <a:folHlink>
        <a:srgbClr val="ED1B23"/>
      </a:folHlink>
    </a:clrScheme>
    <a:fontScheme name="1_Euraziyski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Euraziyskiy 1">
        <a:dk1>
          <a:srgbClr val="000000"/>
        </a:dk1>
        <a:lt1>
          <a:srgbClr val="FFFFFF"/>
        </a:lt1>
        <a:dk2>
          <a:srgbClr val="000000"/>
        </a:dk2>
        <a:lt2>
          <a:srgbClr val="969491"/>
        </a:lt2>
        <a:accent1>
          <a:srgbClr val="4012A6"/>
        </a:accent1>
        <a:accent2>
          <a:srgbClr val="008CCC"/>
        </a:accent2>
        <a:accent3>
          <a:srgbClr val="FFFFFF"/>
        </a:accent3>
        <a:accent4>
          <a:srgbClr val="000000"/>
        </a:accent4>
        <a:accent5>
          <a:srgbClr val="AFAAD0"/>
        </a:accent5>
        <a:accent6>
          <a:srgbClr val="007EB9"/>
        </a:accent6>
        <a:hlink>
          <a:srgbClr val="7DBA00"/>
        </a:hlink>
        <a:folHlink>
          <a:srgbClr val="ED1B2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raziyskiy 2">
        <a:dk1>
          <a:srgbClr val="000000"/>
        </a:dk1>
        <a:lt1>
          <a:srgbClr val="FFFFFF"/>
        </a:lt1>
        <a:dk2>
          <a:srgbClr val="FF0000"/>
        </a:dk2>
        <a:lt2>
          <a:srgbClr val="969491"/>
        </a:lt2>
        <a:accent1>
          <a:srgbClr val="4012A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FAAD0"/>
        </a:accent5>
        <a:accent6>
          <a:srgbClr val="0000E7"/>
        </a:accent6>
        <a:hlink>
          <a:srgbClr val="00FF00"/>
        </a:hlink>
        <a:folHlink>
          <a:srgbClr val="ED1B2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raziyskiy 3">
        <a:dk1>
          <a:srgbClr val="000000"/>
        </a:dk1>
        <a:lt1>
          <a:srgbClr val="FFFFFF"/>
        </a:lt1>
        <a:dk2>
          <a:srgbClr val="CC3300"/>
        </a:dk2>
        <a:lt2>
          <a:srgbClr val="969491"/>
        </a:lt2>
        <a:accent1>
          <a:srgbClr val="4012A6"/>
        </a:accent1>
        <a:accent2>
          <a:srgbClr val="008CCC"/>
        </a:accent2>
        <a:accent3>
          <a:srgbClr val="FFFFFF"/>
        </a:accent3>
        <a:accent4>
          <a:srgbClr val="000000"/>
        </a:accent4>
        <a:accent5>
          <a:srgbClr val="AFAAD0"/>
        </a:accent5>
        <a:accent6>
          <a:srgbClr val="007EB9"/>
        </a:accent6>
        <a:hlink>
          <a:srgbClr val="7DBA00"/>
        </a:hlink>
        <a:folHlink>
          <a:srgbClr val="ED1B2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Специальное оформление">
  <a:themeElements>
    <a:clrScheme name="1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309</Words>
  <Application>Microsoft Office PowerPoint</Application>
  <PresentationFormat>Экран (4:3)</PresentationFormat>
  <Paragraphs>84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1_Euraziyskiy</vt:lpstr>
      <vt:lpstr>Специальное оформление</vt:lpstr>
      <vt:lpstr>1_Специальное оформление</vt:lpstr>
      <vt:lpstr>Презентация PowerPoint</vt:lpstr>
      <vt:lpstr>Существующее состояние</vt:lpstr>
      <vt:lpstr>Кто они и </vt:lpstr>
      <vt:lpstr>Обязательства и источники</vt:lpstr>
      <vt:lpstr>Контрактная модель</vt:lpstr>
      <vt:lpstr>Условия для развития в сфере ВИК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/>
  <cp:lastModifiedBy/>
  <cp:revision>14</cp:revision>
  <dcterms:created xsi:type="dcterms:W3CDTF">2008-09-14T08:50:35Z</dcterms:created>
  <dcterms:modified xsi:type="dcterms:W3CDTF">2015-10-26T19:19:33Z</dcterms:modified>
</cp:coreProperties>
</file>