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9" r:id="rId4"/>
    <p:sldId id="261" r:id="rId5"/>
    <p:sldId id="286" r:id="rId6"/>
    <p:sldId id="284" r:id="rId7"/>
    <p:sldId id="285" r:id="rId8"/>
    <p:sldId id="308" r:id="rId9"/>
    <p:sldId id="302" r:id="rId10"/>
    <p:sldId id="307" r:id="rId11"/>
    <p:sldId id="303" r:id="rId12"/>
    <p:sldId id="300" r:id="rId13"/>
    <p:sldId id="297" r:id="rId14"/>
    <p:sldId id="313" r:id="rId15"/>
    <p:sldId id="314" r:id="rId16"/>
    <p:sldId id="315" r:id="rId17"/>
    <p:sldId id="316" r:id="rId18"/>
    <p:sldId id="279" r:id="rId19"/>
    <p:sldId id="281" r:id="rId20"/>
  </p:sldIdLst>
  <p:sldSz cx="9144000" cy="6858000" type="screen4x3"/>
  <p:notesSz cx="9947275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FFFF"/>
    <a:srgbClr val="CDFFCD"/>
    <a:srgbClr val="A5E9A5"/>
    <a:srgbClr val="FFAB97"/>
    <a:srgbClr val="FFFF9B"/>
    <a:srgbClr val="5EFEAA"/>
    <a:srgbClr val="5EFE84"/>
    <a:srgbClr val="5DFFA6"/>
    <a:srgbClr val="003E1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624" autoAdjust="0"/>
  </p:normalViewPr>
  <p:slideViewPr>
    <p:cSldViewPr>
      <p:cViewPr varScale="1">
        <p:scale>
          <a:sx n="62" d="100"/>
          <a:sy n="62" d="100"/>
        </p:scale>
        <p:origin x="-1312" y="-72"/>
      </p:cViewPr>
      <p:guideLst>
        <p:guide orient="horz" pos="3612"/>
        <p:guide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56"/>
    </p:cViewPr>
  </p:sorterViewPr>
  <p:notesViewPr>
    <p:cSldViewPr>
      <p:cViewPr varScale="1">
        <p:scale>
          <a:sx n="49" d="100"/>
          <a:sy n="49" d="100"/>
        </p:scale>
        <p:origin x="-2702" y="-82"/>
      </p:cViewPr>
      <p:guideLst>
        <p:guide orient="horz" pos="2160"/>
        <p:guide pos="313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16531787693205"/>
          <c:y val="0.12729578213520526"/>
          <c:w val="0.46143518518518517"/>
          <c:h val="0.8390318259340608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8"/>
          <c:dPt>
            <c:idx val="1"/>
            <c:bubble3D val="0"/>
            <c:explosion val="6"/>
          </c:dPt>
          <c:cat>
            <c:strRef>
              <c:f>Лист1!$A$2:$A$8</c:f>
              <c:strCache>
                <c:ptCount val="7"/>
                <c:pt idx="0">
                  <c:v>Орг. Отходы</c:v>
                </c:pt>
                <c:pt idx="1">
                  <c:v>Бумага</c:v>
                </c:pt>
                <c:pt idx="2">
                  <c:v>Стекло</c:v>
                </c:pt>
                <c:pt idx="3">
                  <c:v>Текстиль</c:v>
                </c:pt>
                <c:pt idx="4">
                  <c:v>Пластики</c:v>
                </c:pt>
                <c:pt idx="5">
                  <c:v>Металлы</c:v>
                </c:pt>
                <c:pt idx="6">
                  <c:v>Прочее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41</c:v>
                </c:pt>
                <c:pt idx="1">
                  <c:v>35</c:v>
                </c:pt>
                <c:pt idx="2">
                  <c:v>8</c:v>
                </c:pt>
                <c:pt idx="3">
                  <c:v>1</c:v>
                </c:pt>
                <c:pt idx="4">
                  <c:v>8</c:v>
                </c:pt>
                <c:pt idx="5">
                  <c:v>4</c:v>
                </c:pt>
                <c:pt idx="6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80616129581024587"/>
          <c:y val="0.11236569985216406"/>
          <c:w val="0.18303623505395158"/>
          <c:h val="0.5451739221023238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16531787693205"/>
          <c:y val="0.12729578213520526"/>
          <c:w val="0.46143518518518517"/>
          <c:h val="0.8390318259340608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8"/>
          <c:dPt>
            <c:idx val="1"/>
            <c:bubble3D val="0"/>
          </c:dPt>
          <c:cat>
            <c:strRef>
              <c:f>Лист1!$A$2:$A$9</c:f>
              <c:strCache>
                <c:ptCount val="8"/>
                <c:pt idx="0">
                  <c:v>прочее</c:v>
                </c:pt>
                <c:pt idx="1">
                  <c:v>Бумага</c:v>
                </c:pt>
                <c:pt idx="2">
                  <c:v>Стекло</c:v>
                </c:pt>
                <c:pt idx="3">
                  <c:v>Текстиль</c:v>
                </c:pt>
                <c:pt idx="4">
                  <c:v>Пластики/ разные </c:v>
                </c:pt>
                <c:pt idx="5">
                  <c:v>Пластики/упаковка</c:v>
                </c:pt>
                <c:pt idx="6">
                  <c:v>пластики/ПЭТ</c:v>
                </c:pt>
                <c:pt idx="7">
                  <c:v>металл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24</c:v>
                </c:pt>
                <c:pt idx="1">
                  <c:v>35</c:v>
                </c:pt>
                <c:pt idx="2">
                  <c:v>15</c:v>
                </c:pt>
                <c:pt idx="3">
                  <c:v>1</c:v>
                </c:pt>
                <c:pt idx="4">
                  <c:v>5</c:v>
                </c:pt>
                <c:pt idx="5">
                  <c:v>5</c:v>
                </c:pt>
                <c:pt idx="6">
                  <c:v>10</c:v>
                </c:pt>
                <c:pt idx="7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473959852240696"/>
          <c:y val="0.12195130675716163"/>
          <c:w val="0.48149691358024693"/>
          <c:h val="0.8337724680422714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Сбор, млн. тонн</c:v>
                </c:pt>
              </c:strCache>
            </c:strRef>
          </c:tx>
          <c:explosion val="8"/>
          <c:dPt>
            <c:idx val="1"/>
            <c:bubble3D val="0"/>
            <c:explosion val="6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err="1" smtClean="0"/>
                      <a:t>Упак</a:t>
                    </a:r>
                    <a:r>
                      <a:rPr lang="ru-RU" dirty="0" smtClean="0"/>
                      <a:t>. пленка</a:t>
                    </a:r>
                    <a:endParaRPr lang="ru-RU" baseline="0" dirty="0" smtClean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4192755419461456"/>
                  <c:y val="-0.18480669656233484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Упак</a:t>
                    </a:r>
                    <a:r>
                      <a:rPr lang="ru-RU" dirty="0" smtClean="0"/>
                      <a:t>.</a:t>
                    </a:r>
                    <a:r>
                      <a:rPr lang="ru-RU" baseline="0" dirty="0" smtClean="0"/>
                      <a:t> прочая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2.5543090689645616E-2"/>
                  <c:y val="5.1210326512184226E-2"/>
                </c:manualLayout>
              </c:layout>
              <c:tx>
                <c:rich>
                  <a:bodyPr/>
                  <a:lstStyle/>
                  <a:p>
                    <a:r>
                      <a:rPr lang="ru-RU" b="1" baseline="0" dirty="0" smtClean="0">
                        <a:solidFill>
                          <a:schemeClr val="tx1"/>
                        </a:solidFill>
                      </a:rPr>
                      <a:t>ПЭТ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4.4719562303108251E-2"/>
                  <c:y val="2.284911605566283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Ост. пластики</a:t>
                    </a:r>
                    <a:endParaRPr lang="ru-RU" baseline="0" dirty="0" smtClean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Упак. Пленка</c:v>
                </c:pt>
                <c:pt idx="1">
                  <c:v>Мелкая тара</c:v>
                </c:pt>
                <c:pt idx="2">
                  <c:v>ПЭТ бутылка</c:v>
                </c:pt>
                <c:pt idx="3">
                  <c:v>Прочее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1.5</c:v>
                </c:pt>
                <c:pt idx="1">
                  <c:v>1.8</c:v>
                </c:pt>
                <c:pt idx="2">
                  <c:v>0.5</c:v>
                </c:pt>
                <c:pt idx="3">
                  <c:v>0.44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473959852240696"/>
          <c:y val="0.12195130675716163"/>
          <c:w val="0.48149691358024693"/>
          <c:h val="0.8337724680422714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Сбор, млн. тонн</c:v>
                </c:pt>
              </c:strCache>
            </c:strRef>
          </c:tx>
          <c:explosion val="8"/>
          <c:dPt>
            <c:idx val="1"/>
            <c:bubble3D val="0"/>
            <c:explosion val="6"/>
          </c:dPt>
          <c:dLbls>
            <c:dLbl>
              <c:idx val="0"/>
              <c:layout>
                <c:manualLayout>
                  <c:x val="-8.8985248371731315E-2"/>
                  <c:y val="-2.1122653038551271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Упак</a:t>
                    </a:r>
                    <a:r>
                      <a:rPr lang="ru-RU" dirty="0" smtClean="0"/>
                      <a:t>. пленка</a:t>
                    </a:r>
                    <a:endParaRPr lang="ru-RU" baseline="0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5.0925925925925923E-2"/>
                  <c:y val="-0.13937824248484176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err="1" smtClean="0"/>
                      <a:t>Упак</a:t>
                    </a:r>
                    <a:r>
                      <a:rPr lang="ru-RU" baseline="0" dirty="0" smtClean="0"/>
                      <a:t>. прочая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0518797997472544"/>
                  <c:y val="-5.2382437304945913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900" b="1">
                        <a:solidFill>
                          <a:schemeClr val="tx1"/>
                        </a:solidFill>
                      </a:defRPr>
                    </a:pPr>
                    <a:r>
                      <a:rPr lang="ru-RU" b="1" dirty="0" smtClean="0"/>
                      <a:t>ПЭТ</a:t>
                    </a:r>
                    <a:endParaRPr lang="ru-RU" b="1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1.0975017011762419E-2"/>
                  <c:y val="-7.9671282315432971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900">
                        <a:solidFill>
                          <a:schemeClr val="tx1"/>
                        </a:solidFill>
                      </a:defRPr>
                    </a:pPr>
                    <a:r>
                      <a:rPr lang="ru-RU" baseline="0" dirty="0" smtClean="0"/>
                      <a:t>Ост. пластики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9783950617284"/>
                      <c:h val="0.1533611164416074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0.22350162826868863"/>
                  <c:y val="5.54225035602105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9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2354466802760766"/>
                  <c:y val="-1.3498079337986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20965423592884222"/>
                  <c:y val="-2.701720010907878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9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Упак. Пленка</c:v>
                </c:pt>
                <c:pt idx="1">
                  <c:v>Мелкая тара</c:v>
                </c:pt>
                <c:pt idx="2">
                  <c:v>ПЭТ бутылка</c:v>
                </c:pt>
                <c:pt idx="3">
                  <c:v>Прочее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>
                  <c:v>45</c:v>
                </c:pt>
                <c:pt idx="1">
                  <c:v>54</c:v>
                </c:pt>
                <c:pt idx="2">
                  <c:v>96</c:v>
                </c:pt>
                <c:pt idx="3">
                  <c:v>30.800000000000004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8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39058588671997"/>
          <c:y val="4.1591029295065841E-2"/>
          <c:w val="0.65596925406595208"/>
          <c:h val="0.7974385099407068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Сбор, тонн ПЭТ-бутылок в месяц</c:v>
                </c:pt>
              </c:strCache>
            </c:strRef>
          </c:tx>
          <c:spPr>
            <a:ln w="47625"/>
          </c:spPr>
          <c:marker>
            <c:spPr>
              <a:ln w="31750"/>
            </c:spPr>
          </c:marker>
          <c:cat>
            <c:strRef>
              <c:f>Лист1!$A$2:$A$4</c:f>
              <c:strCache>
                <c:ptCount val="3"/>
                <c:pt idx="0">
                  <c:v>2004 г</c:v>
                </c:pt>
                <c:pt idx="1">
                  <c:v>2008 г</c:v>
                </c:pt>
                <c:pt idx="2">
                  <c:v>2014 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2900</c:v>
                </c:pt>
                <c:pt idx="1">
                  <c:v>5100</c:v>
                </c:pt>
                <c:pt idx="2">
                  <c:v>9000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2004 г</c:v>
                </c:pt>
                <c:pt idx="1">
                  <c:v>2008 г</c:v>
                </c:pt>
                <c:pt idx="2">
                  <c:v>2014 г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2004 г</c:v>
                </c:pt>
                <c:pt idx="1">
                  <c:v>2008 г</c:v>
                </c:pt>
                <c:pt idx="2">
                  <c:v>2014 г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986432"/>
        <c:axId val="100012800"/>
      </c:lineChart>
      <c:catAx>
        <c:axId val="99986432"/>
        <c:scaling>
          <c:orientation val="minMax"/>
        </c:scaling>
        <c:delete val="0"/>
        <c:axPos val="b"/>
        <c:majorTickMark val="out"/>
        <c:minorTickMark val="none"/>
        <c:tickLblPos val="nextTo"/>
        <c:crossAx val="100012800"/>
        <c:crosses val="autoZero"/>
        <c:auto val="1"/>
        <c:lblAlgn val="ctr"/>
        <c:lblOffset val="100"/>
        <c:noMultiLvlLbl val="0"/>
      </c:catAx>
      <c:valAx>
        <c:axId val="100012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986432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28879542466164526"/>
          <c:y val="5.3183160632268994E-2"/>
          <c:w val="0.28671363882450251"/>
          <c:h val="0.12880004817849641"/>
        </c:manualLayout>
      </c:layout>
      <c:overlay val="0"/>
    </c:legend>
    <c:plotVisOnly val="1"/>
    <c:dispBlanksAs val="gap"/>
    <c:showDLblsOverMax val="0"/>
  </c:chart>
  <c:spPr>
    <a:solidFill>
      <a:schemeClr val="bg1">
        <a:alpha val="95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39058588671997"/>
          <c:y val="4.1591029295065841E-2"/>
          <c:w val="0.65596925406595208"/>
          <c:h val="0.7974385099407068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Цена, рублей за тонну ПЭТ-бутылок, 2014 год</c:v>
                </c:pt>
              </c:strCache>
            </c:strRef>
          </c:tx>
          <c:spPr>
            <a:ln w="47625"/>
          </c:spPr>
          <c:marker>
            <c:spPr>
              <a:ln w="31750"/>
            </c:spPr>
          </c:marker>
          <c:cat>
            <c:strRef>
              <c:f>Лист1!$A$2:$A$5</c:f>
              <c:strCache>
                <c:ptCount val="4"/>
                <c:pt idx="0">
                  <c:v>До 800т</c:v>
                </c:pt>
                <c:pt idx="1">
                  <c:v>До 900т</c:v>
                </c:pt>
                <c:pt idx="2">
                  <c:v>До 1050т</c:v>
                </c:pt>
                <c:pt idx="3">
                  <c:v>Более 1050т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16500</c:v>
                </c:pt>
                <c:pt idx="1">
                  <c:v>18000</c:v>
                </c:pt>
                <c:pt idx="2">
                  <c:v>20000</c:v>
                </c:pt>
                <c:pt idx="3">
                  <c:v>21500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 год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До 800т</c:v>
                </c:pt>
                <c:pt idx="1">
                  <c:v>До 900т</c:v>
                </c:pt>
                <c:pt idx="2">
                  <c:v>До 1050т</c:v>
                </c:pt>
                <c:pt idx="3">
                  <c:v>Более 1050т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13000</c:v>
                </c:pt>
                <c:pt idx="1">
                  <c:v>15000</c:v>
                </c:pt>
                <c:pt idx="2">
                  <c:v>16500</c:v>
                </c:pt>
                <c:pt idx="3">
                  <c:v>19000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938112"/>
        <c:axId val="100939648"/>
      </c:lineChart>
      <c:catAx>
        <c:axId val="100938112"/>
        <c:scaling>
          <c:orientation val="minMax"/>
        </c:scaling>
        <c:delete val="0"/>
        <c:axPos val="b"/>
        <c:majorTickMark val="out"/>
        <c:minorTickMark val="none"/>
        <c:tickLblPos val="nextTo"/>
        <c:crossAx val="100939648"/>
        <c:crosses val="autoZero"/>
        <c:auto val="1"/>
        <c:lblAlgn val="ctr"/>
        <c:lblOffset val="100"/>
        <c:noMultiLvlLbl val="0"/>
      </c:catAx>
      <c:valAx>
        <c:axId val="100939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938112"/>
        <c:crosses val="autoZero"/>
        <c:crossBetween val="between"/>
      </c:valAx>
    </c:plotArea>
    <c:legend>
      <c:legendPos val="r"/>
      <c:legendEntry>
        <c:idx val="1"/>
        <c:delete val="1"/>
      </c:legendEntry>
      <c:layout/>
      <c:overlay val="0"/>
    </c:legend>
    <c:plotVisOnly val="1"/>
    <c:dispBlanksAs val="gap"/>
    <c:showDLblsOverMax val="0"/>
  </c:chart>
  <c:spPr>
    <a:solidFill>
      <a:schemeClr val="bg1">
        <a:alpha val="95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26990595660974"/>
          <c:y val="7.9746083024109557E-2"/>
          <c:w val="0.5252782229238887"/>
          <c:h val="0.8405078339517808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Сырье</c:v>
                </c:pt>
              </c:strCache>
            </c:strRef>
          </c:tx>
          <c:invertIfNegative val="0"/>
          <c:cat>
            <c:strRef>
              <c:f>Лист1!$B$1</c:f>
              <c:strCache>
                <c:ptCount val="1"/>
                <c:pt idx="0">
                  <c:v>Себестоимость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18000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Потери перераб.</c:v>
                </c:pt>
              </c:strCache>
            </c:strRef>
          </c:tx>
          <c:invertIfNegative val="0"/>
          <c:cat>
            <c:strRef>
              <c:f>Лист1!$B$1</c:f>
              <c:strCache>
                <c:ptCount val="1"/>
                <c:pt idx="0">
                  <c:v>Себестоимость</c:v>
                </c:pt>
              </c:strCache>
            </c:strRef>
          </c:cat>
          <c:val>
            <c:numRef>
              <c:f>Лист1!$B$3</c:f>
              <c:numCache>
                <c:formatCode>General</c:formatCode>
                <c:ptCount val="1"/>
                <c:pt idx="0">
                  <c:v>9000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ЗП</c:v>
                </c:pt>
              </c:strCache>
            </c:strRef>
          </c:tx>
          <c:invertIfNegative val="0"/>
          <c:cat>
            <c:strRef>
              <c:f>Лист1!$B$1</c:f>
              <c:strCache>
                <c:ptCount val="1"/>
                <c:pt idx="0">
                  <c:v>Себестоимость</c:v>
                </c:pt>
              </c:strCache>
            </c:strRef>
          </c:cat>
          <c:val>
            <c:numRef>
              <c:f>Лист1!$B$4</c:f>
              <c:numCache>
                <c:formatCode>General</c:formatCode>
                <c:ptCount val="1"/>
                <c:pt idx="0">
                  <c:v>7000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Коммунал.</c:v>
                </c:pt>
              </c:strCache>
            </c:strRef>
          </c:tx>
          <c:invertIfNegative val="0"/>
          <c:cat>
            <c:strRef>
              <c:f>Лист1!$B$1</c:f>
              <c:strCache>
                <c:ptCount val="1"/>
                <c:pt idx="0">
                  <c:v>Себестоимость</c:v>
                </c:pt>
              </c:strCache>
            </c:strRef>
          </c:cat>
          <c:val>
            <c:numRef>
              <c:f>Лист1!$B$5</c:f>
              <c:numCache>
                <c:formatCode>General</c:formatCode>
                <c:ptCount val="1"/>
                <c:pt idx="0">
                  <c:v>3500</c:v>
                </c:pt>
              </c:numCache>
            </c:numRef>
          </c:val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Ремонт и обслуж.</c:v>
                </c:pt>
              </c:strCache>
            </c:strRef>
          </c:tx>
          <c:invertIfNegative val="0"/>
          <c:cat>
            <c:strRef>
              <c:f>Лист1!$B$1</c:f>
              <c:strCache>
                <c:ptCount val="1"/>
                <c:pt idx="0">
                  <c:v>Себестоимость</c:v>
                </c:pt>
              </c:strCache>
            </c:strRef>
          </c:cat>
          <c:val>
            <c:numRef>
              <c:f>Лист1!$B$6</c:f>
              <c:numCache>
                <c:formatCode>General</c:formatCode>
                <c:ptCount val="1"/>
                <c:pt idx="0">
                  <c:v>2500</c:v>
                </c:pt>
              </c:numCache>
            </c:numRef>
          </c:val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Инвест.</c:v>
                </c:pt>
              </c:strCache>
            </c:strRef>
          </c:tx>
          <c:invertIfNegative val="0"/>
          <c:cat>
            <c:strRef>
              <c:f>Лист1!$B$1</c:f>
              <c:strCache>
                <c:ptCount val="1"/>
                <c:pt idx="0">
                  <c:v>Себестоимость</c:v>
                </c:pt>
              </c:strCache>
            </c:strRef>
          </c:cat>
          <c:val>
            <c:numRef>
              <c:f>Лист1!$B$7</c:f>
              <c:numCache>
                <c:formatCode>General</c:formatCode>
                <c:ptCount val="1"/>
                <c:pt idx="0">
                  <c:v>3500</c:v>
                </c:pt>
              </c:numCache>
            </c:numRef>
          </c:val>
        </c:ser>
        <c:ser>
          <c:idx val="6"/>
          <c:order val="6"/>
          <c:tx>
            <c:strRef>
              <c:f>Лист1!$A$8</c:f>
              <c:strCache>
                <c:ptCount val="1"/>
                <c:pt idx="0">
                  <c:v>Прочие расх.</c:v>
                </c:pt>
              </c:strCache>
            </c:strRef>
          </c:tx>
          <c:invertIfNegative val="0"/>
          <c:cat>
            <c:strRef>
              <c:f>Лист1!$B$1</c:f>
              <c:strCache>
                <c:ptCount val="1"/>
                <c:pt idx="0">
                  <c:v>Себестоимость</c:v>
                </c:pt>
              </c:strCache>
            </c:strRef>
          </c:cat>
          <c:val>
            <c:numRef>
              <c:f>Лист1!$B$8</c:f>
              <c:numCache>
                <c:formatCode>General</c:formatCode>
                <c:ptCount val="1"/>
                <c:pt idx="0">
                  <c:v>2500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6979584"/>
        <c:axId val="116981120"/>
      </c:barChart>
      <c:catAx>
        <c:axId val="116979584"/>
        <c:scaling>
          <c:orientation val="minMax"/>
        </c:scaling>
        <c:delete val="1"/>
        <c:axPos val="b"/>
        <c:majorTickMark val="out"/>
        <c:minorTickMark val="none"/>
        <c:tickLblPos val="nextTo"/>
        <c:crossAx val="116981120"/>
        <c:crosses val="autoZero"/>
        <c:auto val="1"/>
        <c:lblAlgn val="ctr"/>
        <c:lblOffset val="100"/>
        <c:noMultiLvlLbl val="0"/>
      </c:catAx>
      <c:valAx>
        <c:axId val="116981120"/>
        <c:scaling>
          <c:orientation val="minMax"/>
          <c:max val="4300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16979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903845496295084"/>
          <c:y val="0"/>
          <c:w val="0.37370670807827538"/>
          <c:h val="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0.66625</cdr:x>
      <cdr:y>0.14951</cdr:y>
    </cdr:from>
    <cdr:to>
      <cdr:x>0.7625</cdr:x>
      <cdr:y>0.26088</cdr:y>
    </cdr:to>
    <cdr:sp macro="" textlink="">
      <cdr:nvSpPr>
        <cdr:cNvPr id="7" name="Выноска 2 (без границы) 6"/>
        <cdr:cNvSpPr/>
      </cdr:nvSpPr>
      <cdr:spPr>
        <a:xfrm xmlns:a="http://schemas.openxmlformats.org/drawingml/2006/main">
          <a:off x="5482952" y="676672"/>
          <a:ext cx="792088" cy="504056"/>
        </a:xfrm>
        <a:prstGeom xmlns:a="http://schemas.openxmlformats.org/drawingml/2006/main" prst="callout2">
          <a:avLst>
            <a:gd name="adj1" fmla="val 18750"/>
            <a:gd name="adj2" fmla="val -8333"/>
            <a:gd name="adj3" fmla="val 18750"/>
            <a:gd name="adj4" fmla="val -16667"/>
            <a:gd name="adj5" fmla="val 168884"/>
            <a:gd name="adj6" fmla="val -110628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dirty="0" smtClean="0">
              <a:solidFill>
                <a:schemeClr val="tx1"/>
              </a:solidFill>
            </a:rPr>
            <a:t>41%</a:t>
          </a:r>
          <a:endParaRPr lang="ru-RU" sz="2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0.62999</cdr:x>
      <cdr:y>0.84323</cdr:y>
    </cdr:from>
    <cdr:to>
      <cdr:x>0.72624</cdr:x>
      <cdr:y>0.9546</cdr:y>
    </cdr:to>
    <cdr:sp macro="" textlink="">
      <cdr:nvSpPr>
        <cdr:cNvPr id="10" name="Выноска 2 (без границы) 9"/>
        <cdr:cNvSpPr/>
      </cdr:nvSpPr>
      <cdr:spPr>
        <a:xfrm xmlns:a="http://schemas.openxmlformats.org/drawingml/2006/main">
          <a:off x="5184576" y="3816424"/>
          <a:ext cx="792088" cy="504056"/>
        </a:xfrm>
        <a:prstGeom xmlns:a="http://schemas.openxmlformats.org/drawingml/2006/main" prst="callout2">
          <a:avLst>
            <a:gd name="adj1" fmla="val 18750"/>
            <a:gd name="adj2" fmla="val -8333"/>
            <a:gd name="adj3" fmla="val 18750"/>
            <a:gd name="adj4" fmla="val -16667"/>
            <a:gd name="adj5" fmla="val -86068"/>
            <a:gd name="adj6" fmla="val -21515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dirty="0" smtClean="0">
              <a:solidFill>
                <a:schemeClr val="tx1"/>
              </a:solidFill>
            </a:rPr>
            <a:t>35%</a:t>
          </a:r>
          <a:endParaRPr lang="ru-RU" sz="2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0.07875</cdr:x>
      <cdr:y>0.82732</cdr:y>
    </cdr:from>
    <cdr:to>
      <cdr:x>0.175</cdr:x>
      <cdr:y>0.93869</cdr:y>
    </cdr:to>
    <cdr:sp macro="" textlink="">
      <cdr:nvSpPr>
        <cdr:cNvPr id="12" name="Выноска 2 (без границы) 11"/>
        <cdr:cNvSpPr/>
      </cdr:nvSpPr>
      <cdr:spPr>
        <a:xfrm xmlns:a="http://schemas.openxmlformats.org/drawingml/2006/main">
          <a:off x="648072" y="3744416"/>
          <a:ext cx="792088" cy="504056"/>
        </a:xfrm>
        <a:prstGeom xmlns:a="http://schemas.openxmlformats.org/drawingml/2006/main" prst="callout2">
          <a:avLst>
            <a:gd name="adj1" fmla="val -10667"/>
            <a:gd name="adj2" fmla="val 96189"/>
            <a:gd name="adj3" fmla="val -5764"/>
            <a:gd name="adj4" fmla="val 95655"/>
            <a:gd name="adj5" fmla="val -325784"/>
            <a:gd name="adj6" fmla="val 214353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dirty="0" smtClean="0">
              <a:solidFill>
                <a:schemeClr val="tx1"/>
              </a:solidFill>
            </a:rPr>
            <a:t>8%</a:t>
          </a:r>
          <a:endParaRPr lang="ru-RU" sz="2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0.035</cdr:x>
      <cdr:y>0.50912</cdr:y>
    </cdr:from>
    <cdr:to>
      <cdr:x>0.13125</cdr:x>
      <cdr:y>0.62049</cdr:y>
    </cdr:to>
    <cdr:sp macro="" textlink="">
      <cdr:nvSpPr>
        <cdr:cNvPr id="14" name="Выноска 2 (без границы) 13"/>
        <cdr:cNvSpPr/>
      </cdr:nvSpPr>
      <cdr:spPr>
        <a:xfrm xmlns:a="http://schemas.openxmlformats.org/drawingml/2006/main">
          <a:off x="288032" y="2304256"/>
          <a:ext cx="792088" cy="504056"/>
        </a:xfrm>
        <a:prstGeom xmlns:a="http://schemas.openxmlformats.org/drawingml/2006/main" prst="callout2">
          <a:avLst>
            <a:gd name="adj1" fmla="val -3313"/>
            <a:gd name="adj2" fmla="val 102429"/>
            <a:gd name="adj3" fmla="val -3313"/>
            <a:gd name="adj4" fmla="val 100335"/>
            <a:gd name="adj5" fmla="val -164377"/>
            <a:gd name="adj6" fmla="val 230811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dirty="0" smtClean="0">
              <a:solidFill>
                <a:schemeClr val="tx1"/>
              </a:solidFill>
            </a:rPr>
            <a:t>1%</a:t>
          </a:r>
          <a:endParaRPr lang="ru-RU" sz="2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0.0525</cdr:x>
      <cdr:y>0.23865</cdr:y>
    </cdr:from>
    <cdr:to>
      <cdr:x>0.14875</cdr:x>
      <cdr:y>0.35002</cdr:y>
    </cdr:to>
    <cdr:sp macro="" textlink="">
      <cdr:nvSpPr>
        <cdr:cNvPr id="15" name="Выноска 2 (без границы) 14"/>
        <cdr:cNvSpPr/>
      </cdr:nvSpPr>
      <cdr:spPr>
        <a:xfrm xmlns:a="http://schemas.openxmlformats.org/drawingml/2006/main">
          <a:off x="432048" y="1080120"/>
          <a:ext cx="792088" cy="504056"/>
        </a:xfrm>
        <a:prstGeom xmlns:a="http://schemas.openxmlformats.org/drawingml/2006/main" prst="callout2">
          <a:avLst>
            <a:gd name="adj1" fmla="val -8217"/>
            <a:gd name="adj2" fmla="val 99309"/>
            <a:gd name="adj3" fmla="val -10668"/>
            <a:gd name="adj4" fmla="val 100335"/>
            <a:gd name="adj5" fmla="val 18543"/>
            <a:gd name="adj6" fmla="val 256225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dirty="0" smtClean="0">
              <a:solidFill>
                <a:schemeClr val="tx1"/>
              </a:solidFill>
            </a:rPr>
            <a:t>8%</a:t>
          </a:r>
          <a:endParaRPr lang="ru-RU" sz="2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0.1225</cdr:x>
      <cdr:y>0.03182</cdr:y>
    </cdr:from>
    <cdr:to>
      <cdr:x>0.21875</cdr:x>
      <cdr:y>0.14319</cdr:y>
    </cdr:to>
    <cdr:sp macro="" textlink="">
      <cdr:nvSpPr>
        <cdr:cNvPr id="16" name="Выноска 2 (без границы) 15"/>
        <cdr:cNvSpPr/>
      </cdr:nvSpPr>
      <cdr:spPr>
        <a:xfrm xmlns:a="http://schemas.openxmlformats.org/drawingml/2006/main">
          <a:off x="1008112" y="144016"/>
          <a:ext cx="792088" cy="504056"/>
        </a:xfrm>
        <a:prstGeom xmlns:a="http://schemas.openxmlformats.org/drawingml/2006/main" prst="callout2">
          <a:avLst>
            <a:gd name="adj1" fmla="val 124163"/>
            <a:gd name="adj2" fmla="val 236591"/>
            <a:gd name="adj3" fmla="val 102100"/>
            <a:gd name="adj4" fmla="val 92535"/>
            <a:gd name="adj5" fmla="val 90437"/>
            <a:gd name="adj6" fmla="val 104655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dirty="0" smtClean="0">
              <a:solidFill>
                <a:schemeClr val="tx1"/>
              </a:solidFill>
            </a:rPr>
            <a:t>4%</a:t>
          </a:r>
          <a:endParaRPr lang="ru-RU" sz="2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0.45499</cdr:x>
      <cdr:y>0.01591</cdr:y>
    </cdr:from>
    <cdr:to>
      <cdr:x>0.55124</cdr:x>
      <cdr:y>0.12728</cdr:y>
    </cdr:to>
    <cdr:sp macro="" textlink="">
      <cdr:nvSpPr>
        <cdr:cNvPr id="17" name="Выноска 2 (без границы) 16"/>
        <cdr:cNvSpPr/>
      </cdr:nvSpPr>
      <cdr:spPr>
        <a:xfrm xmlns:a="http://schemas.openxmlformats.org/drawingml/2006/main">
          <a:off x="3744416" y="72008"/>
          <a:ext cx="792088" cy="504056"/>
        </a:xfrm>
        <a:prstGeom xmlns:a="http://schemas.openxmlformats.org/drawingml/2006/main" prst="callout2">
          <a:avLst>
            <a:gd name="adj1" fmla="val -8216"/>
            <a:gd name="adj2" fmla="val -5213"/>
            <a:gd name="adj3" fmla="val -3313"/>
            <a:gd name="adj4" fmla="val -5747"/>
            <a:gd name="adj5" fmla="val 132113"/>
            <a:gd name="adj6" fmla="val -51347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dirty="0" smtClean="0">
              <a:solidFill>
                <a:schemeClr val="tx1"/>
              </a:solidFill>
            </a:rPr>
            <a:t>3%</a:t>
          </a:r>
          <a:endParaRPr lang="ru-RU" sz="200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0.65624</cdr:x>
      <cdr:y>0.07955</cdr:y>
    </cdr:from>
    <cdr:to>
      <cdr:x>0.75249</cdr:x>
      <cdr:y>0.19092</cdr:y>
    </cdr:to>
    <cdr:sp macro="" textlink="">
      <cdr:nvSpPr>
        <cdr:cNvPr id="7" name="Выноска 2 (без границы) 6"/>
        <cdr:cNvSpPr/>
      </cdr:nvSpPr>
      <cdr:spPr>
        <a:xfrm xmlns:a="http://schemas.openxmlformats.org/drawingml/2006/main">
          <a:off x="5400600" y="360040"/>
          <a:ext cx="792099" cy="504056"/>
        </a:xfrm>
        <a:prstGeom xmlns:a="http://schemas.openxmlformats.org/drawingml/2006/main" prst="callout2">
          <a:avLst>
            <a:gd name="adj1" fmla="val 18750"/>
            <a:gd name="adj2" fmla="val -8333"/>
            <a:gd name="adj3" fmla="val 18750"/>
            <a:gd name="adj4" fmla="val -16667"/>
            <a:gd name="adj5" fmla="val 168884"/>
            <a:gd name="adj6" fmla="val -110628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dirty="0" smtClean="0">
              <a:solidFill>
                <a:schemeClr val="tx1"/>
              </a:solidFill>
            </a:rPr>
            <a:t>24%</a:t>
          </a:r>
          <a:endParaRPr lang="ru-RU" sz="2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0.62999</cdr:x>
      <cdr:y>0.84323</cdr:y>
    </cdr:from>
    <cdr:to>
      <cdr:x>0.72624</cdr:x>
      <cdr:y>0.9546</cdr:y>
    </cdr:to>
    <cdr:sp macro="" textlink="">
      <cdr:nvSpPr>
        <cdr:cNvPr id="10" name="Выноска 2 (без границы) 9"/>
        <cdr:cNvSpPr/>
      </cdr:nvSpPr>
      <cdr:spPr>
        <a:xfrm xmlns:a="http://schemas.openxmlformats.org/drawingml/2006/main">
          <a:off x="5184576" y="3816424"/>
          <a:ext cx="792088" cy="504056"/>
        </a:xfrm>
        <a:prstGeom xmlns:a="http://schemas.openxmlformats.org/drawingml/2006/main" prst="callout2">
          <a:avLst>
            <a:gd name="adj1" fmla="val 18750"/>
            <a:gd name="adj2" fmla="val -8333"/>
            <a:gd name="adj3" fmla="val 18750"/>
            <a:gd name="adj4" fmla="val -16667"/>
            <a:gd name="adj5" fmla="val -86068"/>
            <a:gd name="adj6" fmla="val -21515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dirty="0" smtClean="0">
              <a:solidFill>
                <a:schemeClr val="tx1"/>
              </a:solidFill>
            </a:rPr>
            <a:t>35%</a:t>
          </a:r>
          <a:endParaRPr lang="ru-RU" sz="2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0.13125</cdr:x>
      <cdr:y>0.85914</cdr:y>
    </cdr:from>
    <cdr:to>
      <cdr:x>0.2275</cdr:x>
      <cdr:y>0.97051</cdr:y>
    </cdr:to>
    <cdr:sp macro="" textlink="">
      <cdr:nvSpPr>
        <cdr:cNvPr id="12" name="Выноска 2 (без границы) 11"/>
        <cdr:cNvSpPr/>
      </cdr:nvSpPr>
      <cdr:spPr>
        <a:xfrm xmlns:a="http://schemas.openxmlformats.org/drawingml/2006/main">
          <a:off x="1080120" y="3888432"/>
          <a:ext cx="792099" cy="504056"/>
        </a:xfrm>
        <a:prstGeom xmlns:a="http://schemas.openxmlformats.org/drawingml/2006/main" prst="callout2">
          <a:avLst>
            <a:gd name="adj1" fmla="val -10667"/>
            <a:gd name="adj2" fmla="val 96189"/>
            <a:gd name="adj3" fmla="val -5764"/>
            <a:gd name="adj4" fmla="val 95655"/>
            <a:gd name="adj5" fmla="val -157779"/>
            <a:gd name="adj6" fmla="val 179552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dirty="0" smtClean="0">
              <a:solidFill>
                <a:schemeClr val="tx1"/>
              </a:solidFill>
            </a:rPr>
            <a:t>15%</a:t>
          </a:r>
          <a:endParaRPr lang="ru-RU" sz="2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0.035</cdr:x>
      <cdr:y>0.46139</cdr:y>
    </cdr:from>
    <cdr:to>
      <cdr:x>0.13125</cdr:x>
      <cdr:y>0.57276</cdr:y>
    </cdr:to>
    <cdr:sp macro="" textlink="">
      <cdr:nvSpPr>
        <cdr:cNvPr id="14" name="Выноска 2 (без границы) 13"/>
        <cdr:cNvSpPr/>
      </cdr:nvSpPr>
      <cdr:spPr>
        <a:xfrm xmlns:a="http://schemas.openxmlformats.org/drawingml/2006/main">
          <a:off x="288032" y="2088232"/>
          <a:ext cx="792099" cy="504057"/>
        </a:xfrm>
        <a:prstGeom xmlns:a="http://schemas.openxmlformats.org/drawingml/2006/main" prst="callout2">
          <a:avLst>
            <a:gd name="adj1" fmla="val -3313"/>
            <a:gd name="adj2" fmla="val 102429"/>
            <a:gd name="adj3" fmla="val -3313"/>
            <a:gd name="adj4" fmla="val 100335"/>
            <a:gd name="adj5" fmla="val 19665"/>
            <a:gd name="adj6" fmla="val 19241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dirty="0" smtClean="0">
              <a:solidFill>
                <a:schemeClr val="tx1"/>
              </a:solidFill>
            </a:rPr>
            <a:t>5%</a:t>
          </a:r>
          <a:endParaRPr lang="ru-RU" sz="2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0.0525</cdr:x>
      <cdr:y>0.23865</cdr:y>
    </cdr:from>
    <cdr:to>
      <cdr:x>0.14875</cdr:x>
      <cdr:y>0.35002</cdr:y>
    </cdr:to>
    <cdr:sp macro="" textlink="">
      <cdr:nvSpPr>
        <cdr:cNvPr id="15" name="Выноска 2 (без границы) 14"/>
        <cdr:cNvSpPr/>
      </cdr:nvSpPr>
      <cdr:spPr>
        <a:xfrm xmlns:a="http://schemas.openxmlformats.org/drawingml/2006/main">
          <a:off x="432054" y="1080121"/>
          <a:ext cx="792099" cy="504057"/>
        </a:xfrm>
        <a:prstGeom xmlns:a="http://schemas.openxmlformats.org/drawingml/2006/main" prst="callout2">
          <a:avLst>
            <a:gd name="adj1" fmla="val -8217"/>
            <a:gd name="adj2" fmla="val 99309"/>
            <a:gd name="adj3" fmla="val -5765"/>
            <a:gd name="adj4" fmla="val 100335"/>
            <a:gd name="adj5" fmla="val 136579"/>
            <a:gd name="adj6" fmla="val 209308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dirty="0" smtClean="0">
              <a:solidFill>
                <a:schemeClr val="tx1"/>
              </a:solidFill>
            </a:rPr>
            <a:t>5%</a:t>
          </a:r>
          <a:endParaRPr lang="ru-RU" sz="2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0.1225</cdr:x>
      <cdr:y>0.03182</cdr:y>
    </cdr:from>
    <cdr:to>
      <cdr:x>0.21875</cdr:x>
      <cdr:y>0.14319</cdr:y>
    </cdr:to>
    <cdr:sp macro="" textlink="">
      <cdr:nvSpPr>
        <cdr:cNvPr id="16" name="Выноска 2 (без границы) 15"/>
        <cdr:cNvSpPr/>
      </cdr:nvSpPr>
      <cdr:spPr>
        <a:xfrm xmlns:a="http://schemas.openxmlformats.org/drawingml/2006/main">
          <a:off x="1008126" y="144016"/>
          <a:ext cx="792099" cy="504057"/>
        </a:xfrm>
        <a:prstGeom xmlns:a="http://schemas.openxmlformats.org/drawingml/2006/main" prst="callout2">
          <a:avLst>
            <a:gd name="adj1" fmla="val 200158"/>
            <a:gd name="adj2" fmla="val 199151"/>
            <a:gd name="adj3" fmla="val 102100"/>
            <a:gd name="adj4" fmla="val 92535"/>
            <a:gd name="adj5" fmla="val 90437"/>
            <a:gd name="adj6" fmla="val 104655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dirty="0" smtClean="0">
              <a:solidFill>
                <a:schemeClr val="tx1"/>
              </a:solidFill>
            </a:rPr>
            <a:t>10%</a:t>
          </a:r>
          <a:endParaRPr lang="ru-RU" sz="2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0.45499</cdr:x>
      <cdr:y>0.01591</cdr:y>
    </cdr:from>
    <cdr:to>
      <cdr:x>0.55124</cdr:x>
      <cdr:y>0.12728</cdr:y>
    </cdr:to>
    <cdr:sp macro="" textlink="">
      <cdr:nvSpPr>
        <cdr:cNvPr id="17" name="Выноска 2 (без границы) 16"/>
        <cdr:cNvSpPr/>
      </cdr:nvSpPr>
      <cdr:spPr>
        <a:xfrm xmlns:a="http://schemas.openxmlformats.org/drawingml/2006/main">
          <a:off x="3744416" y="72008"/>
          <a:ext cx="792088" cy="504056"/>
        </a:xfrm>
        <a:prstGeom xmlns:a="http://schemas.openxmlformats.org/drawingml/2006/main" prst="callout2">
          <a:avLst>
            <a:gd name="adj1" fmla="val -8216"/>
            <a:gd name="adj2" fmla="val -5213"/>
            <a:gd name="adj3" fmla="val -3313"/>
            <a:gd name="adj4" fmla="val -5747"/>
            <a:gd name="adj5" fmla="val 132113"/>
            <a:gd name="adj6" fmla="val -51347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dirty="0" smtClean="0">
              <a:solidFill>
                <a:schemeClr val="tx1"/>
              </a:solidFill>
            </a:rPr>
            <a:t>5%</a:t>
          </a:r>
          <a:endParaRPr lang="ru-RU" sz="2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0.0175</cdr:x>
      <cdr:y>0.73186</cdr:y>
    </cdr:from>
    <cdr:to>
      <cdr:x>0.11375</cdr:x>
      <cdr:y>0.84323</cdr:y>
    </cdr:to>
    <cdr:sp macro="" textlink="">
      <cdr:nvSpPr>
        <cdr:cNvPr id="9" name="Выноска 2 (без границы) 8"/>
        <cdr:cNvSpPr/>
      </cdr:nvSpPr>
      <cdr:spPr>
        <a:xfrm xmlns:a="http://schemas.openxmlformats.org/drawingml/2006/main">
          <a:off x="144016" y="3312368"/>
          <a:ext cx="792099" cy="504056"/>
        </a:xfrm>
        <a:prstGeom xmlns:a="http://schemas.openxmlformats.org/drawingml/2006/main" prst="callout2">
          <a:avLst>
            <a:gd name="adj1" fmla="val -10667"/>
            <a:gd name="adj2" fmla="val 96189"/>
            <a:gd name="adj3" fmla="val -5764"/>
            <a:gd name="adj4" fmla="val 95655"/>
            <a:gd name="adj5" fmla="val -150425"/>
            <a:gd name="adj6" fmla="val 202952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dirty="0" smtClean="0">
              <a:solidFill>
                <a:schemeClr val="tx1"/>
              </a:solidFill>
            </a:rPr>
            <a:t>1%</a:t>
          </a:r>
          <a:endParaRPr lang="ru-RU" sz="2000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10486" cy="342900"/>
          </a:xfrm>
          <a:prstGeom prst="rect">
            <a:avLst/>
          </a:prstGeom>
        </p:spPr>
        <p:txBody>
          <a:bodyPr vert="horz" lIns="96022" tIns="48011" rIns="96022" bIns="4801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4487" y="0"/>
            <a:ext cx="4310486" cy="342900"/>
          </a:xfrm>
          <a:prstGeom prst="rect">
            <a:avLst/>
          </a:prstGeom>
        </p:spPr>
        <p:txBody>
          <a:bodyPr vert="horz" lIns="96022" tIns="48011" rIns="96022" bIns="48011" rtlCol="0"/>
          <a:lstStyle>
            <a:lvl1pPr algn="r">
              <a:defRPr sz="1300"/>
            </a:lvl1pPr>
          </a:lstStyle>
          <a:p>
            <a:fld id="{3CEFE844-0710-419A-B937-66914DD1217A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513910"/>
            <a:ext cx="4310486" cy="342900"/>
          </a:xfrm>
          <a:prstGeom prst="rect">
            <a:avLst/>
          </a:prstGeom>
        </p:spPr>
        <p:txBody>
          <a:bodyPr vert="horz" lIns="96022" tIns="48011" rIns="96022" bIns="4801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4487" y="6513910"/>
            <a:ext cx="4310486" cy="342900"/>
          </a:xfrm>
          <a:prstGeom prst="rect">
            <a:avLst/>
          </a:prstGeom>
        </p:spPr>
        <p:txBody>
          <a:bodyPr vert="horz" lIns="96022" tIns="48011" rIns="96022" bIns="48011" rtlCol="0" anchor="b"/>
          <a:lstStyle>
            <a:lvl1pPr algn="r">
              <a:defRPr sz="1300"/>
            </a:lvl1pPr>
          </a:lstStyle>
          <a:p>
            <a:fld id="{F6A69DA2-955D-44C5-A6AD-CA8FAB69F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10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10486" cy="342900"/>
          </a:xfrm>
          <a:prstGeom prst="rect">
            <a:avLst/>
          </a:prstGeom>
        </p:spPr>
        <p:txBody>
          <a:bodyPr vert="horz" lIns="96022" tIns="48011" rIns="96022" bIns="4801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487" y="0"/>
            <a:ext cx="4310486" cy="342900"/>
          </a:xfrm>
          <a:prstGeom prst="rect">
            <a:avLst/>
          </a:prstGeom>
        </p:spPr>
        <p:txBody>
          <a:bodyPr vert="horz" lIns="96022" tIns="48011" rIns="96022" bIns="48011" rtlCol="0"/>
          <a:lstStyle>
            <a:lvl1pPr algn="r">
              <a:defRPr sz="1300"/>
            </a:lvl1pPr>
          </a:lstStyle>
          <a:p>
            <a:fld id="{10B32CF0-535C-4D59-AE10-F63397E31501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0725" y="514350"/>
            <a:ext cx="3427413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22" tIns="48011" rIns="96022" bIns="4801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728" y="3257552"/>
            <a:ext cx="7957820" cy="3086099"/>
          </a:xfrm>
          <a:prstGeom prst="rect">
            <a:avLst/>
          </a:prstGeom>
        </p:spPr>
        <p:txBody>
          <a:bodyPr vert="horz" lIns="96022" tIns="48011" rIns="96022" bIns="4801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513910"/>
            <a:ext cx="4310486" cy="342900"/>
          </a:xfrm>
          <a:prstGeom prst="rect">
            <a:avLst/>
          </a:prstGeom>
        </p:spPr>
        <p:txBody>
          <a:bodyPr vert="horz" lIns="96022" tIns="48011" rIns="96022" bIns="4801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487" y="6513910"/>
            <a:ext cx="4310486" cy="342900"/>
          </a:xfrm>
          <a:prstGeom prst="rect">
            <a:avLst/>
          </a:prstGeom>
        </p:spPr>
        <p:txBody>
          <a:bodyPr vert="horz" lIns="96022" tIns="48011" rIns="96022" bIns="48011" rtlCol="0" anchor="b"/>
          <a:lstStyle>
            <a:lvl1pPr algn="r">
              <a:defRPr sz="1300"/>
            </a:lvl1pPr>
          </a:lstStyle>
          <a:p>
            <a:fld id="{CF6CFC7B-49B4-42B0-B49F-59339EC68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44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CFC7B-49B4-42B0-B49F-59339EC68ED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632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8CA318-28B3-4566-AA6F-E0E47E9ED304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5633383" y="6513620"/>
            <a:ext cx="4311570" cy="34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70" tIns="45935" rIns="91870" bIns="45935" anchor="b"/>
          <a:lstStyle/>
          <a:p>
            <a:pPr algn="r"/>
            <a:fld id="{43784C93-9297-468A-B2D7-3DBEB7864236}" type="slidenum">
              <a:rPr lang="ru-RU" sz="1200"/>
              <a:pPr algn="r"/>
              <a:t>14</a:t>
            </a:fld>
            <a:endParaRPr lang="ru-RU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9138" y="514350"/>
            <a:ext cx="3429000" cy="257175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8CA318-28B3-4566-AA6F-E0E47E9ED304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5633383" y="6513620"/>
            <a:ext cx="4311570" cy="34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70" tIns="45935" rIns="91870" bIns="45935" anchor="b"/>
          <a:lstStyle/>
          <a:p>
            <a:pPr algn="r"/>
            <a:fld id="{43784C93-9297-468A-B2D7-3DBEB7864236}" type="slidenum">
              <a:rPr lang="ru-RU" sz="1200"/>
              <a:pPr algn="r"/>
              <a:t>15</a:t>
            </a:fld>
            <a:endParaRPr lang="ru-RU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9138" y="514350"/>
            <a:ext cx="3429000" cy="257175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8CA318-28B3-4566-AA6F-E0E47E9ED304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5633383" y="6513620"/>
            <a:ext cx="4311570" cy="34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70" tIns="45935" rIns="91870" bIns="45935" anchor="b"/>
          <a:lstStyle/>
          <a:p>
            <a:pPr algn="r"/>
            <a:fld id="{43784C93-9297-468A-B2D7-3DBEB7864236}" type="slidenum">
              <a:rPr lang="ru-RU" sz="1200"/>
              <a:pPr algn="r"/>
              <a:t>16</a:t>
            </a:fld>
            <a:endParaRPr lang="ru-RU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9138" y="514350"/>
            <a:ext cx="3429000" cy="257175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CFC7B-49B4-42B0-B49F-59339EC68ED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6320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CFC7B-49B4-42B0-B49F-59339EC68ED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632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CFC7B-49B4-42B0-B49F-59339EC68ED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632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CFC7B-49B4-42B0-B49F-59339EC68ED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632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CFC7B-49B4-42B0-B49F-59339EC68ED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632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 4,24 млн. тонн пластиков</a:t>
            </a:r>
            <a:r>
              <a:rPr lang="ru-RU" baseline="0" dirty="0" smtClean="0"/>
              <a:t> выбрасывается вот такое количество по сортам пластика. </a:t>
            </a:r>
          </a:p>
          <a:p>
            <a:r>
              <a:rPr lang="ru-RU" baseline="0" dirty="0" err="1" smtClean="0"/>
              <a:t>Первичка</a:t>
            </a:r>
            <a:r>
              <a:rPr lang="ru-RU" baseline="0" dirty="0" smtClean="0"/>
              <a:t>: выпуск пластика в РФ в 2012 – 3,5 млн. тонн + ПЭТ 0,5 млн. тонн + прочее + импорт </a:t>
            </a:r>
            <a:r>
              <a:rPr lang="ru-RU" baseline="0" dirty="0" err="1" smtClean="0"/>
              <a:t>ок</a:t>
            </a:r>
            <a:r>
              <a:rPr lang="ru-RU" baseline="0" dirty="0" smtClean="0"/>
              <a:t>.  1,5 млн. тонн.</a:t>
            </a:r>
          </a:p>
          <a:p>
            <a:endParaRPr lang="ru-RU" baseline="0" dirty="0" smtClean="0"/>
          </a:p>
          <a:p>
            <a:r>
              <a:rPr lang="ru-RU" baseline="0" dirty="0" err="1" smtClean="0"/>
              <a:t>Упак</a:t>
            </a:r>
            <a:r>
              <a:rPr lang="ru-RU" baseline="0" dirty="0" smtClean="0"/>
              <a:t>. Пленка – в основном </a:t>
            </a:r>
            <a:r>
              <a:rPr lang="ru-RU" baseline="0" dirty="0" err="1" smtClean="0"/>
              <a:t>термоусадочная</a:t>
            </a:r>
            <a:r>
              <a:rPr lang="ru-RU" baseline="0" dirty="0" smtClean="0"/>
              <a:t> полиэтиленовая (ПНД, ПВД), в меньшей степени ПП и ПВХ.</a:t>
            </a:r>
          </a:p>
          <a:p>
            <a:r>
              <a:rPr lang="ru-RU" baseline="0" dirty="0" err="1" smtClean="0"/>
              <a:t>Упак</a:t>
            </a:r>
            <a:r>
              <a:rPr lang="ru-RU" baseline="0" dirty="0" smtClean="0"/>
              <a:t>. Прочая – в основном вся мелкая упаковка из ПП и ПНД (шампуни, йогурты, кетчупы и т.п.) + ящики, мешки и т.п.</a:t>
            </a:r>
          </a:p>
          <a:p>
            <a:r>
              <a:rPr lang="ru-RU" baseline="0" dirty="0" smtClean="0"/>
              <a:t>Ост. Пластики – все не упаковочное (корпуса, строит. Пластик и т.п.) попадающее на свалку.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CFC7B-49B4-42B0-B49F-59339EC68ED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554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CFC7B-49B4-42B0-B49F-59339EC68ED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632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0173" indent="-30006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0266" indent="-24005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80372" indent="-24005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60478" indent="-24005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40584" indent="-2400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20691" indent="-2400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00797" indent="-2400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80903" indent="-2400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DCD973-20A6-450B-87B5-3C91B81D943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CFC7B-49B4-42B0-B49F-59339EC68ED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632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CFC7B-49B4-42B0-B49F-59339EC68ED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632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CFC7B-49B4-42B0-B49F-59339EC68ED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632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Line 2"/>
          <p:cNvSpPr>
            <a:spLocks noChangeShapeType="1"/>
          </p:cNvSpPr>
          <p:nvPr userDrawn="1"/>
        </p:nvSpPr>
        <p:spPr bwMode="auto">
          <a:xfrm>
            <a:off x="467544" y="1484784"/>
            <a:ext cx="7467600" cy="0"/>
          </a:xfrm>
          <a:prstGeom prst="line">
            <a:avLst/>
          </a:prstGeom>
          <a:noFill/>
          <a:ln w="53975" cmpd="thinThick">
            <a:solidFill>
              <a:srgbClr val="80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 useBgFill="1">
        <p:nvSpPr>
          <p:cNvPr id="8" name="Прямоугольник 7"/>
          <p:cNvSpPr/>
          <p:nvPr userDrawn="1"/>
        </p:nvSpPr>
        <p:spPr>
          <a:xfrm>
            <a:off x="8100392" y="1268760"/>
            <a:ext cx="1043608" cy="17281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9" name="Прямоугольник 8"/>
          <p:cNvSpPr/>
          <p:nvPr userDrawn="1"/>
        </p:nvSpPr>
        <p:spPr>
          <a:xfrm>
            <a:off x="0" y="4221088"/>
            <a:ext cx="1208856" cy="17281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Line 2"/>
          <p:cNvSpPr>
            <a:spLocks noChangeShapeType="1"/>
          </p:cNvSpPr>
          <p:nvPr userDrawn="1"/>
        </p:nvSpPr>
        <p:spPr bwMode="auto">
          <a:xfrm>
            <a:off x="467544" y="1484784"/>
            <a:ext cx="7467600" cy="0"/>
          </a:xfrm>
          <a:prstGeom prst="line">
            <a:avLst/>
          </a:prstGeom>
          <a:noFill/>
          <a:ln w="53975" cmpd="thinThick">
            <a:solidFill>
              <a:srgbClr val="80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70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gif"/><Relationship Id="rId20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859216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028" name="Picture 4" descr="Q:\Application Data\Documents\1 Current Project\ВАСМА\ВАСМА 10-13 ноября 2008\Логотипы\ET logo 1.pn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8531" y="7765"/>
            <a:ext cx="543817" cy="54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Q:\Application Data\Documents\1 Current Project\ВАСМА\ВАСМА 23-25 октября 2012\Имиджи\palm_green___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87" y="4703250"/>
            <a:ext cx="688156" cy="64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Q:\Application Data\Documents\1 Current Project\ВАСМА\ВАСМА 23-25 октября 2012\Имиджи\palm01.gi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0"/>
            <a:ext cx="6096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Q:\Application Data\Documents\1 Current Project\ВАСМА\ВАСМА 23-25 октября 2012\Имиджи\palm02.gi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3514" y="1516063"/>
            <a:ext cx="563002" cy="9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33" y="6626956"/>
            <a:ext cx="2310919" cy="217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6456" y="6346682"/>
            <a:ext cx="432049" cy="50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 descr="Q:\Application Data\Documents\1 Current Project\ВАСМА\ВАСМА 23-25 октября 2012\Имиджи\eco_tit.gif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64" y="15280"/>
            <a:ext cx="2178572" cy="37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png"/><Relationship Id="rId5" Type="http://schemas.openxmlformats.org/officeDocument/2006/relationships/image" Target="../media/image38.emf"/><Relationship Id="rId4" Type="http://schemas.openxmlformats.org/officeDocument/2006/relationships/oleObject" Target="../embeddings/Microsoft_Excel_97-2003_Worksheet1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microsoft.com/office/2007/relationships/hdphoto" Target="../media/hdphoto2.wd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microsoft.com/office/2007/relationships/hdphoto" Target="../media/hdphoto3.wd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42.jpeg"/><Relationship Id="rId5" Type="http://schemas.openxmlformats.org/officeDocument/2006/relationships/image" Target="../media/image8.jpeg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gi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54.jpeg"/><Relationship Id="rId1" Type="http://schemas.openxmlformats.org/officeDocument/2006/relationships/tags" Target="../tags/tag8.xml"/><Relationship Id="rId6" Type="http://schemas.openxmlformats.org/officeDocument/2006/relationships/image" Target="../media/image45.png"/><Relationship Id="rId11" Type="http://schemas.openxmlformats.org/officeDocument/2006/relationships/image" Target="../media/image50.gif"/><Relationship Id="rId5" Type="http://schemas.openxmlformats.org/officeDocument/2006/relationships/image" Target="../media/image44.png"/><Relationship Id="rId15" Type="http://schemas.openxmlformats.org/officeDocument/2006/relationships/image" Target="../media/image18.gif"/><Relationship Id="rId10" Type="http://schemas.openxmlformats.org/officeDocument/2006/relationships/image" Target="../media/image49.jpeg"/><Relationship Id="rId4" Type="http://schemas.openxmlformats.org/officeDocument/2006/relationships/image" Target="../media/image43.wmf"/><Relationship Id="rId9" Type="http://schemas.openxmlformats.org/officeDocument/2006/relationships/image" Target="../media/image48.png"/><Relationship Id="rId14" Type="http://schemas.openxmlformats.org/officeDocument/2006/relationships/image" Target="../media/image53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mamazin.shop.by/pics/items/SME_POD-07.jpg" TargetMode="External"/><Relationship Id="rId13" Type="http://schemas.openxmlformats.org/officeDocument/2006/relationships/image" Target="../media/image63.jpeg"/><Relationship Id="rId18" Type="http://schemas.openxmlformats.org/officeDocument/2006/relationships/hyperlink" Target="http://www.promistroy.ru/_files/articles/u_1_img_071002164202.gif" TargetMode="External"/><Relationship Id="rId3" Type="http://schemas.openxmlformats.org/officeDocument/2006/relationships/image" Target="../media/image55.png"/><Relationship Id="rId7" Type="http://schemas.openxmlformats.org/officeDocument/2006/relationships/image" Target="../media/image59.jpeg"/><Relationship Id="rId12" Type="http://schemas.openxmlformats.org/officeDocument/2006/relationships/image" Target="../media/image62.jpeg"/><Relationship Id="rId17" Type="http://schemas.openxmlformats.org/officeDocument/2006/relationships/image" Target="../media/image65.jpeg"/><Relationship Id="rId2" Type="http://schemas.openxmlformats.org/officeDocument/2006/relationships/notesSlide" Target="../notesSlides/notesSlide10.xml"/><Relationship Id="rId16" Type="http://schemas.openxmlformats.org/officeDocument/2006/relationships/hyperlink" Target="http://images.asia.ru/img/alibaba/photo/50470166/Nylon_and_Polyester_Thread.jpg" TargetMode="External"/><Relationship Id="rId20" Type="http://schemas.openxmlformats.org/officeDocument/2006/relationships/image" Target="../media/image6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8.jpeg"/><Relationship Id="rId11" Type="http://schemas.openxmlformats.org/officeDocument/2006/relationships/image" Target="../media/image61.jpeg"/><Relationship Id="rId5" Type="http://schemas.openxmlformats.org/officeDocument/2006/relationships/image" Target="../media/image57.jpeg"/><Relationship Id="rId15" Type="http://schemas.openxmlformats.org/officeDocument/2006/relationships/image" Target="../media/image64.jpeg"/><Relationship Id="rId10" Type="http://schemas.openxmlformats.org/officeDocument/2006/relationships/hyperlink" Target="http://www.ecobalt.ru/images/img_byart/9010003.jpg" TargetMode="External"/><Relationship Id="rId19" Type="http://schemas.openxmlformats.org/officeDocument/2006/relationships/image" Target="../media/image66.png"/><Relationship Id="rId4" Type="http://schemas.openxmlformats.org/officeDocument/2006/relationships/image" Target="../media/image56.jpeg"/><Relationship Id="rId9" Type="http://schemas.openxmlformats.org/officeDocument/2006/relationships/image" Target="../media/image60.jpeg"/><Relationship Id="rId14" Type="http://schemas.openxmlformats.org/officeDocument/2006/relationships/hyperlink" Target="http://standart.debryansk.info/schetki/eit.jp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microsoft.com/office/2007/relationships/hdphoto" Target="../media/hdphoto6.wdp"/><Relationship Id="rId3" Type="http://schemas.openxmlformats.org/officeDocument/2006/relationships/image" Target="../media/image56.jpeg"/><Relationship Id="rId7" Type="http://schemas.openxmlformats.org/officeDocument/2006/relationships/image" Target="../media/image50.gif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3.jpeg"/><Relationship Id="rId11" Type="http://schemas.microsoft.com/office/2007/relationships/hdphoto" Target="../media/hdphoto5.wdp"/><Relationship Id="rId5" Type="http://schemas.microsoft.com/office/2007/relationships/hdphoto" Target="../media/hdphoto4.wdp"/><Relationship Id="rId10" Type="http://schemas.openxmlformats.org/officeDocument/2006/relationships/image" Target="../media/image71.png"/><Relationship Id="rId4" Type="http://schemas.openxmlformats.org/officeDocument/2006/relationships/image" Target="../media/image68.png"/><Relationship Id="rId9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13" Type="http://schemas.microsoft.com/office/2007/relationships/hdphoto" Target="../media/hdphoto8.wdp"/><Relationship Id="rId18" Type="http://schemas.openxmlformats.org/officeDocument/2006/relationships/image" Target="../media/image84.png"/><Relationship Id="rId3" Type="http://schemas.openxmlformats.org/officeDocument/2006/relationships/image" Target="../media/image73.png"/><Relationship Id="rId21" Type="http://schemas.microsoft.com/office/2007/relationships/hdphoto" Target="../media/hdphoto12.wdp"/><Relationship Id="rId7" Type="http://schemas.openxmlformats.org/officeDocument/2006/relationships/image" Target="../media/image77.jpeg"/><Relationship Id="rId12" Type="http://schemas.openxmlformats.org/officeDocument/2006/relationships/image" Target="../media/image81.png"/><Relationship Id="rId17" Type="http://schemas.microsoft.com/office/2007/relationships/hdphoto" Target="../media/hdphoto10.wdp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83.jpeg"/><Relationship Id="rId20" Type="http://schemas.openxmlformats.org/officeDocument/2006/relationships/image" Target="../media/image8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6.jpeg"/><Relationship Id="rId11" Type="http://schemas.openxmlformats.org/officeDocument/2006/relationships/image" Target="../media/image80.jpeg"/><Relationship Id="rId5" Type="http://schemas.openxmlformats.org/officeDocument/2006/relationships/image" Target="../media/image75.jpeg"/><Relationship Id="rId15" Type="http://schemas.microsoft.com/office/2007/relationships/hdphoto" Target="../media/hdphoto9.wdp"/><Relationship Id="rId10" Type="http://schemas.microsoft.com/office/2007/relationships/hdphoto" Target="../media/hdphoto7.wdp"/><Relationship Id="rId19" Type="http://schemas.microsoft.com/office/2007/relationships/hdphoto" Target="../media/hdphoto11.wdp"/><Relationship Id="rId4" Type="http://schemas.openxmlformats.org/officeDocument/2006/relationships/image" Target="../media/image74.jpeg"/><Relationship Id="rId9" Type="http://schemas.openxmlformats.org/officeDocument/2006/relationships/image" Target="../media/image79.png"/><Relationship Id="rId14" Type="http://schemas.openxmlformats.org/officeDocument/2006/relationships/image" Target="../media/image8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69.png"/><Relationship Id="rId18" Type="http://schemas.openxmlformats.org/officeDocument/2006/relationships/image" Target="../media/image7.gi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88.png"/><Relationship Id="rId12" Type="http://schemas.openxmlformats.org/officeDocument/2006/relationships/image" Target="../media/image92.gif"/><Relationship Id="rId17" Type="http://schemas.openxmlformats.org/officeDocument/2006/relationships/image" Target="../media/image94.wmf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93.png"/><Relationship Id="rId1" Type="http://schemas.openxmlformats.org/officeDocument/2006/relationships/tags" Target="../tags/tag9.xml"/><Relationship Id="rId6" Type="http://schemas.openxmlformats.org/officeDocument/2006/relationships/image" Target="../media/image87.gif"/><Relationship Id="rId11" Type="http://schemas.openxmlformats.org/officeDocument/2006/relationships/image" Target="../media/image91.png"/><Relationship Id="rId5" Type="http://schemas.openxmlformats.org/officeDocument/2006/relationships/image" Target="../media/image86.gif"/><Relationship Id="rId15" Type="http://schemas.openxmlformats.org/officeDocument/2006/relationships/image" Target="../media/image50.gif"/><Relationship Id="rId10" Type="http://schemas.openxmlformats.org/officeDocument/2006/relationships/image" Target="../media/image90.wmf"/><Relationship Id="rId19" Type="http://schemas.openxmlformats.org/officeDocument/2006/relationships/image" Target="../media/image95.png"/><Relationship Id="rId4" Type="http://schemas.openxmlformats.org/officeDocument/2006/relationships/image" Target="../media/image18.gif"/><Relationship Id="rId9" Type="http://schemas.openxmlformats.org/officeDocument/2006/relationships/image" Target="../media/image89.jpeg"/><Relationship Id="rId1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9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11" Type="http://schemas.openxmlformats.org/officeDocument/2006/relationships/image" Target="../media/image20.gif"/><Relationship Id="rId5" Type="http://schemas.openxmlformats.org/officeDocument/2006/relationships/image" Target="../media/image14.png"/><Relationship Id="rId10" Type="http://schemas.openxmlformats.org/officeDocument/2006/relationships/image" Target="../media/image19.gif"/><Relationship Id="rId4" Type="http://schemas.openxmlformats.org/officeDocument/2006/relationships/image" Target="../media/image13.png"/><Relationship Id="rId9" Type="http://schemas.openxmlformats.org/officeDocument/2006/relationships/image" Target="../media/image1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9.gi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1.jpe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33.jpeg"/><Relationship Id="rId10" Type="http://schemas.openxmlformats.org/officeDocument/2006/relationships/image" Target="../media/image35.jpeg"/><Relationship Id="rId4" Type="http://schemas.openxmlformats.org/officeDocument/2006/relationships/image" Target="../media/image32.jpe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421221"/>
            <a:ext cx="1656184" cy="1104123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79366" y="1124744"/>
            <a:ext cx="8197090" cy="190436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defRPr>
            </a:lvl1pPr>
            <a:lvl2pPr marL="742950" indent="-28575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2pPr>
            <a:lvl3pPr marL="1143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3pPr>
            <a:lvl4pPr marL="1600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4pPr>
            <a:lvl5pPr marL="20574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3600" dirty="0" err="1" smtClean="0"/>
              <a:t>Рециклинг</a:t>
            </a:r>
            <a:r>
              <a:rPr lang="ru-RU" sz="3600" dirty="0" smtClean="0"/>
              <a:t> ТБО в России – </a:t>
            </a:r>
          </a:p>
          <a:p>
            <a:pPr algn="ctr">
              <a:lnSpc>
                <a:spcPct val="150000"/>
              </a:lnSpc>
            </a:pPr>
            <a:r>
              <a:rPr lang="ru-RU" sz="1050" dirty="0" smtClean="0"/>
              <a:t> </a:t>
            </a:r>
            <a:endParaRPr lang="en-US" sz="1050" dirty="0" smtClean="0"/>
          </a:p>
          <a:p>
            <a:pPr algn="ctr">
              <a:lnSpc>
                <a:spcPct val="150000"/>
              </a:lnSpc>
            </a:pPr>
            <a:r>
              <a:rPr lang="ru-RU" sz="3200" b="1" cap="all" dirty="0" smtClean="0"/>
              <a:t>Благодаря или вопреки?</a:t>
            </a:r>
            <a:endParaRPr lang="ru-RU" sz="3200" b="1" cap="all" dirty="0"/>
          </a:p>
        </p:txBody>
      </p:sp>
      <p:pic>
        <p:nvPicPr>
          <p:cNvPr id="5" name="Picture 3" descr="Q:\Documents\_BUSINESS\ECOTECHNOLOGIES\Имиджи\ecotech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5532903"/>
            <a:ext cx="786177" cy="68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Q:\Documents\9-11 июня 2011\21-06-2011\СпектраСорт МСС материалы\sorting station workshop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4288982"/>
            <a:ext cx="2339752" cy="165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Q:\Application Data\Documents\1 Current Project\0PETCommercial\Аналитика\Креон\Бутылка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922" y="3920733"/>
            <a:ext cx="2004814" cy="253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427163" y="2636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429000"/>
            <a:ext cx="1224136" cy="201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3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Уровень собираемости </a:t>
            </a:r>
            <a:r>
              <a:rPr lang="ru-RU" dirty="0" err="1" smtClean="0"/>
              <a:t>ПЭТФа</a:t>
            </a:r>
            <a:r>
              <a:rPr lang="ru-RU" dirty="0" smtClean="0"/>
              <a:t> (%)</a:t>
            </a:r>
          </a:p>
        </p:txBody>
      </p:sp>
      <p:graphicFrame>
        <p:nvGraphicFramePr>
          <p:cNvPr id="307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5757352"/>
              </p:ext>
            </p:extLst>
          </p:nvPr>
        </p:nvGraphicFramePr>
        <p:xfrm>
          <a:off x="407988" y="1825625"/>
          <a:ext cx="8328025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" name="Лист" r:id="rId4" imgW="8331260" imgH="4629240" progId="Excel.Sheet.8">
                  <p:embed/>
                </p:oleObj>
              </mc:Choice>
              <mc:Fallback>
                <p:oleObj name="Лист" r:id="rId4" imgW="8331260" imgH="462924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8" y="1825625"/>
                        <a:ext cx="8328025" cy="4627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Овал 3"/>
          <p:cNvSpPr/>
          <p:nvPr/>
        </p:nvSpPr>
        <p:spPr>
          <a:xfrm>
            <a:off x="4139952" y="4437112"/>
            <a:ext cx="1080120" cy="1080120"/>
          </a:xfrm>
          <a:prstGeom prst="ellipse">
            <a:avLst/>
          </a:prstGeom>
          <a:noFill/>
          <a:ln w="825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Q:\Documents\_BUSINESS\ECOTECHNOLOGIES\МАРКЕТИНГ\ВЕДОМОСТИ 6-6-2013\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92696"/>
            <a:ext cx="2103566" cy="255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72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075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Заголовок 1"/>
          <p:cNvSpPr>
            <a:spLocks noGrp="1"/>
          </p:cNvSpPr>
          <p:nvPr>
            <p:ph type="title"/>
          </p:nvPr>
        </p:nvSpPr>
        <p:spPr>
          <a:xfrm>
            <a:off x="395536" y="831850"/>
            <a:ext cx="7859216" cy="72494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Рост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цены на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рециклируемые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отходы – отражение спроса и низкой собираемости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79512" y="1628800"/>
            <a:ext cx="6970938" cy="4881846"/>
            <a:chOff x="1068375" y="1642141"/>
            <a:chExt cx="6970938" cy="4881846"/>
          </a:xfrm>
        </p:grpSpPr>
        <p:graphicFrame>
          <p:nvGraphicFramePr>
            <p:cNvPr id="2" name="Диаграмма 1"/>
            <p:cNvGraphicFramePr/>
            <p:nvPr>
              <p:extLst>
                <p:ext uri="{D42A27DB-BD31-4B8C-83A1-F6EECF244321}">
                  <p14:modId xmlns:p14="http://schemas.microsoft.com/office/powerpoint/2010/main" val="1968053964"/>
                </p:ext>
              </p:extLst>
            </p:nvPr>
          </p:nvGraphicFramePr>
          <p:xfrm>
            <a:off x="1068375" y="1642141"/>
            <a:ext cx="6970938" cy="48818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6687" y="4149309"/>
              <a:ext cx="2033706" cy="1525280"/>
            </a:xfrm>
            <a:prstGeom prst="rect">
              <a:avLst/>
            </a:prstGeom>
          </p:spPr>
        </p:pic>
      </p:grpSp>
      <p:sp>
        <p:nvSpPr>
          <p:cNvPr id="35" name="Прямоугольная выноска 34"/>
          <p:cNvSpPr/>
          <p:nvPr/>
        </p:nvSpPr>
        <p:spPr>
          <a:xfrm>
            <a:off x="5868144" y="1916832"/>
            <a:ext cx="3096344" cy="1671227"/>
          </a:xfrm>
          <a:prstGeom prst="wedgeRectCallout">
            <a:avLst>
              <a:gd name="adj1" fmla="val -73864"/>
              <a:gd name="adj2" fmla="val -22408"/>
            </a:avLst>
          </a:prstGeom>
          <a:solidFill>
            <a:srgbClr val="00B050">
              <a:alpha val="33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tabLst>
                <a:tab pos="5111750" algn="l"/>
              </a:tabLst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tabLst>
                <a:tab pos="5111750" algn="l"/>
              </a:tabLst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tabLst>
                <a:tab pos="5111750" algn="l"/>
              </a:tabLst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tabLst>
                <a:tab pos="5111750" algn="l"/>
              </a:tabLst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tabLst>
                <a:tab pos="5111750" algn="l"/>
              </a:tabLst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5796136" y="1916832"/>
            <a:ext cx="3240360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30000"/>
              </a:spcBef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Чем больше сырья (отходов) нужно переработчику, тем более высокую цену он вынужден платить, чтобы обеспечить свой объем</a:t>
            </a:r>
          </a:p>
          <a:p>
            <a:pPr algn="ctr" eaLnBrk="1" hangingPunct="1">
              <a:lnSpc>
                <a:spcPct val="90000"/>
              </a:lnSpc>
              <a:spcBef>
                <a:spcPct val="30000"/>
              </a:spcBef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(на примере вторичного ПЭТФ)</a:t>
            </a:r>
          </a:p>
        </p:txBody>
      </p:sp>
      <p:pic>
        <p:nvPicPr>
          <p:cNvPr id="4098" name="Picture 2" descr="Q:\Documents\_BUSINESS\ECOTECHNOLOGIES\МАРКЕТИНГ\ВЕДОМОСТИ 6-6-2013\фото отходов трудные\трудно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776" y="5085184"/>
            <a:ext cx="2659224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3586721"/>
            <a:ext cx="1026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2013 год</a:t>
            </a:r>
            <a:endParaRPr lang="ru-RU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746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710196974"/>
              </p:ext>
            </p:extLst>
          </p:nvPr>
        </p:nvGraphicFramePr>
        <p:xfrm>
          <a:off x="2604119" y="2173630"/>
          <a:ext cx="4416153" cy="1768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2051720" y="1908990"/>
            <a:ext cx="2893359" cy="2104785"/>
            <a:chOff x="166473" y="4492567"/>
            <a:chExt cx="2893359" cy="2104785"/>
          </a:xfrm>
        </p:grpSpPr>
        <p:cxnSp>
          <p:nvCxnSpPr>
            <p:cNvPr id="13" name="Прямая со стрелкой 12"/>
            <p:cNvCxnSpPr/>
            <p:nvPr/>
          </p:nvCxnSpPr>
          <p:spPr>
            <a:xfrm flipH="1">
              <a:off x="467544" y="5013176"/>
              <a:ext cx="2592288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prstDash val="sysDot"/>
              <a:headEnd type="none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166473" y="4492567"/>
              <a:ext cx="627864" cy="2104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square">
              <a:spAutoFit/>
            </a:bodyPr>
            <a:lstStyle>
              <a:lvl1pPr eaLnBrk="0" hangingPunct="0">
                <a:tabLst>
                  <a:tab pos="51117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51117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51117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51117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51117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1117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1117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1117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1117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0000"/>
                </a:spcBef>
              </a:pPr>
              <a:r>
                <a:rPr lang="ru-RU" sz="1600" b="1" dirty="0" smtClean="0">
                  <a:solidFill>
                    <a:srgbClr val="FF0000"/>
                  </a:solidFill>
                  <a:latin typeface="Trebuchet MS" pitchFamily="34" charset="0"/>
                </a:rPr>
                <a:t>Средняя цена на рынке</a:t>
              </a:r>
            </a:p>
          </p:txBody>
        </p:sp>
      </p:grp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395499" y="836712"/>
            <a:ext cx="8208949" cy="576064"/>
          </a:xfrm>
        </p:spPr>
        <p:txBody>
          <a:bodyPr>
            <a:noAutofit/>
          </a:bodyPr>
          <a:lstStyle/>
          <a:p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Рециклинг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пластмасс в цифрах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&gt;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где бизнес?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23528" y="1556792"/>
            <a:ext cx="4496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Раскладка себестоимости на примере </a:t>
            </a:r>
          </a:p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п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ереработки ПЭТ-бутылок, рубли на тонну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252869"/>
            <a:ext cx="2088232" cy="1392155"/>
          </a:xfrm>
          <a:prstGeom prst="rect">
            <a:avLst/>
          </a:prstGeom>
        </p:spPr>
      </p:pic>
      <p:pic>
        <p:nvPicPr>
          <p:cNvPr id="8194" name="Picture 2" descr="Q:\Documents\_BUSINESS\ECOTECHNOLOGIES\ECOTECH WWW\PHOTOS\Photos fund\brown flakes 3D optimize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81" y="2487301"/>
            <a:ext cx="1635008" cy="95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3326593" y="4050148"/>
            <a:ext cx="5061831" cy="2701463"/>
            <a:chOff x="3326593" y="4050148"/>
            <a:chExt cx="5061831" cy="2701463"/>
          </a:xfrm>
        </p:grpSpPr>
        <p:sp>
          <p:nvSpPr>
            <p:cNvPr id="28" name="TextBox 27"/>
            <p:cNvSpPr txBox="1"/>
            <p:nvPr/>
          </p:nvSpPr>
          <p:spPr>
            <a:xfrm>
              <a:off x="6270537" y="6165675"/>
              <a:ext cx="211788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latin typeface="Trebuchet MS" panose="020B0603020202020204" pitchFamily="34" charset="0"/>
                </a:rPr>
                <a:t>Объем </a:t>
              </a:r>
              <a:r>
                <a:rPr lang="ru-RU" sz="1600" dirty="0" err="1" smtClean="0">
                  <a:latin typeface="Trebuchet MS" panose="020B0603020202020204" pitchFamily="34" charset="0"/>
                </a:rPr>
                <a:t>рециклинга</a:t>
              </a:r>
              <a:r>
                <a:rPr lang="ru-RU" sz="1600" dirty="0" smtClean="0">
                  <a:latin typeface="Trebuchet MS" panose="020B0603020202020204" pitchFamily="34" charset="0"/>
                </a:rPr>
                <a:t>, </a:t>
              </a:r>
            </a:p>
            <a:p>
              <a:r>
                <a:rPr lang="ru-RU" sz="1600" dirty="0">
                  <a:latin typeface="Trebuchet MS" panose="020B0603020202020204" pitchFamily="34" charset="0"/>
                </a:rPr>
                <a:t>т</a:t>
              </a:r>
              <a:r>
                <a:rPr lang="ru-RU" sz="1600" dirty="0" smtClean="0">
                  <a:latin typeface="Trebuchet MS" panose="020B0603020202020204" pitchFamily="34" charset="0"/>
                </a:rPr>
                <a:t>онн в месяц</a:t>
              </a:r>
              <a:endParaRPr lang="ru-RU" sz="1600" dirty="0">
                <a:latin typeface="Trebuchet MS" panose="020B0603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66523" y="4050148"/>
              <a:ext cx="1484702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600" dirty="0">
                  <a:solidFill>
                    <a:schemeClr val="bg1">
                      <a:lumMod val="85000"/>
                    </a:schemeClr>
                  </a:solidFill>
                  <a:latin typeface="Arial Black" panose="020B0A04020102020204" pitchFamily="34" charset="0"/>
                </a:rPr>
                <a:t>?</a:t>
              </a:r>
              <a:endParaRPr lang="ru-RU" sz="16600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3326593" y="4221459"/>
              <a:ext cx="0" cy="2088232"/>
            </a:xfrm>
            <a:prstGeom prst="line">
              <a:avLst/>
            </a:prstGeom>
            <a:ln w="38100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H="1">
              <a:off x="3326593" y="6309691"/>
              <a:ext cx="2943944" cy="0"/>
            </a:xfrm>
            <a:prstGeom prst="line">
              <a:avLst/>
            </a:prstGeom>
            <a:ln w="38100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 flipH="1">
              <a:off x="3326593" y="5805635"/>
              <a:ext cx="2664296" cy="144016"/>
            </a:xfrm>
            <a:prstGeom prst="straightConnector1">
              <a:avLst/>
            </a:prstGeom>
            <a:ln w="31750">
              <a:solidFill>
                <a:srgbClr val="FF0000"/>
              </a:solidFill>
              <a:prstDash val="dash"/>
              <a:headEnd type="non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 flipH="1">
              <a:off x="3327483" y="5157563"/>
              <a:ext cx="2663406" cy="1152128"/>
            </a:xfrm>
            <a:prstGeom prst="straightConnector1">
              <a:avLst/>
            </a:prstGeom>
            <a:ln w="31750">
              <a:solidFill>
                <a:srgbClr val="FF0000"/>
              </a:solidFill>
              <a:prstDash val="dash"/>
              <a:headEnd type="non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 flipH="1">
              <a:off x="3326593" y="4797523"/>
              <a:ext cx="2663406" cy="1152128"/>
            </a:xfrm>
            <a:prstGeom prst="straightConnector1">
              <a:avLst/>
            </a:prstGeom>
            <a:ln w="53975">
              <a:solidFill>
                <a:srgbClr val="FF0000"/>
              </a:solidFill>
              <a:prstDash val="solid"/>
              <a:headEnd type="non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 flipH="1">
              <a:off x="3356791" y="4581499"/>
              <a:ext cx="2664296" cy="1713459"/>
            </a:xfrm>
            <a:prstGeom prst="straightConnector1">
              <a:avLst/>
            </a:prstGeom>
            <a:ln w="53975">
              <a:solidFill>
                <a:schemeClr val="accent1">
                  <a:lumMod val="50000"/>
                </a:schemeClr>
              </a:solidFill>
              <a:prstDash val="solid"/>
              <a:headEnd type="non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>
              <a:off x="5076056" y="5157563"/>
              <a:ext cx="0" cy="1137395"/>
            </a:xfrm>
            <a:prstGeom prst="straightConnector1">
              <a:avLst/>
            </a:prstGeom>
            <a:ln w="31750">
              <a:solidFill>
                <a:schemeClr val="tx1"/>
              </a:solidFill>
              <a:prstDash val="sysDot"/>
              <a:headEnd type="non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846678" y="6413057"/>
              <a:ext cx="5998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latin typeface="Trebuchet MS" panose="020B0603020202020204" pitchFamily="34" charset="0"/>
                </a:rPr>
                <a:t>600т</a:t>
              </a:r>
              <a:endParaRPr lang="ru-RU" sz="1600" dirty="0">
                <a:latin typeface="Trebuchet MS" panose="020B0603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47150" y="4243312"/>
              <a:ext cx="20040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latin typeface="Trebuchet MS" panose="020B0603020202020204" pitchFamily="34" charset="0"/>
                </a:rPr>
                <a:t>Затраты, выручка, </a:t>
              </a:r>
            </a:p>
            <a:p>
              <a:r>
                <a:rPr lang="ru-RU" sz="1600" dirty="0" err="1" smtClean="0">
                  <a:latin typeface="Trebuchet MS" panose="020B0603020202020204" pitchFamily="34" charset="0"/>
                </a:rPr>
                <a:t>Руб</a:t>
              </a:r>
              <a:endParaRPr lang="ru-RU" sz="1600" dirty="0">
                <a:latin typeface="Trebuchet MS" panose="020B0603020202020204" pitchFamily="34" charset="0"/>
              </a:endParaRPr>
            </a:p>
          </p:txBody>
        </p:sp>
      </p:grpSp>
      <p:sp>
        <p:nvSpPr>
          <p:cNvPr id="30" name="Стрелка вправо 29"/>
          <p:cNvSpPr/>
          <p:nvPr/>
        </p:nvSpPr>
        <p:spPr>
          <a:xfrm rot="10800000" flipH="1">
            <a:off x="2446253" y="5105934"/>
            <a:ext cx="757595" cy="699330"/>
          </a:xfrm>
          <a:prstGeom prst="rightArrow">
            <a:avLst/>
          </a:prstGeom>
          <a:solidFill>
            <a:srgbClr val="00B050">
              <a:alpha val="3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1"/>
              </a:solidFill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107503" y="4365475"/>
            <a:ext cx="2245287" cy="1643527"/>
          </a:xfrm>
          <a:prstGeom prst="rect">
            <a:avLst/>
          </a:prstGeom>
          <a:solidFill>
            <a:srgbClr val="00B050">
              <a:alpha val="33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30000"/>
              </a:spcBef>
              <a:tabLst>
                <a:tab pos="5111750" algn="l"/>
              </a:tabLst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defRPr>
            </a:lvl1pPr>
            <a:lvl2pPr marL="742950" indent="-285750" eaLnBrk="0" hangingPunct="0">
              <a:tabLst>
                <a:tab pos="5111750" algn="l"/>
              </a:tabLst>
              <a:defRPr>
                <a:latin typeface="Arial" charset="0"/>
              </a:defRPr>
            </a:lvl2pPr>
            <a:lvl3pPr marL="1143000" indent="-228600" eaLnBrk="0" hangingPunct="0">
              <a:tabLst>
                <a:tab pos="5111750" algn="l"/>
              </a:tabLst>
              <a:defRPr>
                <a:latin typeface="Arial" charset="0"/>
              </a:defRPr>
            </a:lvl3pPr>
            <a:lvl4pPr marL="1600200" indent="-228600" eaLnBrk="0" hangingPunct="0">
              <a:tabLst>
                <a:tab pos="5111750" algn="l"/>
              </a:tabLst>
              <a:defRPr>
                <a:latin typeface="Arial" charset="0"/>
              </a:defRPr>
            </a:lvl4pPr>
            <a:lvl5pPr marL="2057400" indent="-228600" eaLnBrk="0" hangingPunct="0">
              <a:tabLst>
                <a:tab pos="5111750" algn="l"/>
              </a:tabLst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latin typeface="Arial" charset="0"/>
              </a:defRPr>
            </a:lvl9pPr>
          </a:lstStyle>
          <a:p>
            <a:r>
              <a:rPr lang="ru-RU" sz="1600" dirty="0" smtClean="0"/>
              <a:t>Положительная рентабельность возможна только при достижении определенного объема производства.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7020272" y="4378132"/>
            <a:ext cx="2016224" cy="1643527"/>
          </a:xfrm>
          <a:prstGeom prst="rect">
            <a:avLst/>
          </a:prstGeom>
          <a:solidFill>
            <a:srgbClr val="00B050">
              <a:alpha val="33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30000"/>
              </a:spcBef>
              <a:tabLst>
                <a:tab pos="5111750" algn="l"/>
              </a:tabLst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defRPr>
            </a:lvl1pPr>
            <a:lvl2pPr marL="742950" indent="-285750" eaLnBrk="0" hangingPunct="0">
              <a:tabLst>
                <a:tab pos="5111750" algn="l"/>
              </a:tabLst>
              <a:defRPr>
                <a:latin typeface="Arial" charset="0"/>
              </a:defRPr>
            </a:lvl2pPr>
            <a:lvl3pPr marL="1143000" indent="-228600" eaLnBrk="0" hangingPunct="0">
              <a:tabLst>
                <a:tab pos="5111750" algn="l"/>
              </a:tabLst>
              <a:defRPr>
                <a:latin typeface="Arial" charset="0"/>
              </a:defRPr>
            </a:lvl3pPr>
            <a:lvl4pPr marL="1600200" indent="-228600" eaLnBrk="0" hangingPunct="0">
              <a:tabLst>
                <a:tab pos="5111750" algn="l"/>
              </a:tabLst>
              <a:defRPr>
                <a:latin typeface="Arial" charset="0"/>
              </a:defRPr>
            </a:lvl4pPr>
            <a:lvl5pPr marL="2057400" indent="-228600" eaLnBrk="0" hangingPunct="0">
              <a:tabLst>
                <a:tab pos="5111750" algn="l"/>
              </a:tabLst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latin typeface="Arial" charset="0"/>
              </a:defRPr>
            </a:lvl9pPr>
          </a:lstStyle>
          <a:p>
            <a:r>
              <a:rPr lang="ru-RU" sz="1600" dirty="0" smtClean="0"/>
              <a:t>Достижение объема ограничивается дефицитом сырья</a:t>
            </a:r>
            <a:r>
              <a:rPr lang="en-US" sz="1600" dirty="0" smtClean="0"/>
              <a:t> </a:t>
            </a:r>
            <a:r>
              <a:rPr lang="ru-RU" sz="1600" dirty="0" smtClean="0"/>
              <a:t>и ростом цены закупки при </a:t>
            </a:r>
            <a:r>
              <a:rPr lang="ru-RU" sz="1600" dirty="0" err="1" smtClean="0"/>
              <a:t>бОльшем</a:t>
            </a:r>
            <a:r>
              <a:rPr lang="ru-RU" sz="1600" dirty="0" smtClean="0"/>
              <a:t> объеме </a:t>
            </a:r>
            <a:endParaRPr lang="ru-RU" sz="1600" dirty="0"/>
          </a:p>
        </p:txBody>
      </p:sp>
      <p:sp>
        <p:nvSpPr>
          <p:cNvPr id="33" name="Стрелка вправо 32"/>
          <p:cNvSpPr/>
          <p:nvPr/>
        </p:nvSpPr>
        <p:spPr>
          <a:xfrm flipH="1">
            <a:off x="6084167" y="4797152"/>
            <a:ext cx="792088" cy="699330"/>
          </a:xfrm>
          <a:prstGeom prst="rightArrow">
            <a:avLst/>
          </a:prstGeom>
          <a:solidFill>
            <a:srgbClr val="00B050">
              <a:alpha val="3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971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20" grpId="0"/>
      <p:bldP spid="30" grpId="0" animBg="1"/>
      <p:bldP spid="31" grpId="0" animBg="1"/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483221" cy="609214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Нелегкий путь ТБО от источника до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рециклера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63" name="Стрелка вправо 62"/>
          <p:cNvSpPr/>
          <p:nvPr/>
        </p:nvSpPr>
        <p:spPr>
          <a:xfrm rot="21600000">
            <a:off x="1475656" y="3356992"/>
            <a:ext cx="440360" cy="637847"/>
          </a:xfrm>
          <a:prstGeom prst="rightArrow">
            <a:avLst/>
          </a:prstGeom>
          <a:solidFill>
            <a:srgbClr val="00B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911619"/>
            <a:ext cx="1296166" cy="128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203848" y="3115475"/>
            <a:ext cx="1742983" cy="108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1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3356992"/>
            <a:ext cx="726072" cy="72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1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7241" y="3241456"/>
            <a:ext cx="1261223" cy="101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14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87240" y="3241456"/>
            <a:ext cx="1261223" cy="101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16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11883" y="1643496"/>
            <a:ext cx="1248476" cy="100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Стрелка вправо 70"/>
          <p:cNvSpPr/>
          <p:nvPr/>
        </p:nvSpPr>
        <p:spPr>
          <a:xfrm rot="21600000">
            <a:off x="2771800" y="3359515"/>
            <a:ext cx="440360" cy="635324"/>
          </a:xfrm>
          <a:prstGeom prst="rightArrow">
            <a:avLst/>
          </a:prstGeom>
          <a:solidFill>
            <a:srgbClr val="00B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трелка вправо 71"/>
          <p:cNvSpPr/>
          <p:nvPr/>
        </p:nvSpPr>
        <p:spPr>
          <a:xfrm rot="21600000">
            <a:off x="6867209" y="3561163"/>
            <a:ext cx="620031" cy="227877"/>
          </a:xfrm>
          <a:prstGeom prst="rightArrow">
            <a:avLst/>
          </a:prstGeom>
          <a:solidFill>
            <a:srgbClr val="00B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трелка углом 72"/>
          <p:cNvSpPr/>
          <p:nvPr/>
        </p:nvSpPr>
        <p:spPr>
          <a:xfrm rot="10800000">
            <a:off x="4908593" y="4489299"/>
            <a:ext cx="3407823" cy="1892028"/>
          </a:xfrm>
          <a:prstGeom prst="bentArrow">
            <a:avLst>
              <a:gd name="adj1" fmla="val 5937"/>
              <a:gd name="adj2" fmla="val 15658"/>
              <a:gd name="adj3" fmla="val 21199"/>
              <a:gd name="adj4" fmla="val 43750"/>
            </a:avLst>
          </a:prstGeom>
          <a:solidFill>
            <a:srgbClr val="00B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4" name="Picture 2" descr="C:\Users\Anton\AppData\Local\Microsoft\Windows\Temporary Internet Files\Content.IE5\CORH0S3V\MP900437220[1].jpg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27139" y="1792190"/>
            <a:ext cx="1438042" cy="85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Стрелка вправо 74"/>
          <p:cNvSpPr/>
          <p:nvPr/>
        </p:nvSpPr>
        <p:spPr>
          <a:xfrm rot="5400000">
            <a:off x="2117116" y="2764919"/>
            <a:ext cx="440360" cy="455754"/>
          </a:xfrm>
          <a:prstGeom prst="rightArrow">
            <a:avLst/>
          </a:prstGeom>
          <a:solidFill>
            <a:srgbClr val="00B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Крест 75"/>
          <p:cNvSpPr/>
          <p:nvPr/>
        </p:nvSpPr>
        <p:spPr>
          <a:xfrm rot="2741126">
            <a:off x="1557020" y="1420682"/>
            <a:ext cx="1609495" cy="1599282"/>
          </a:xfrm>
          <a:prstGeom prst="plus">
            <a:avLst>
              <a:gd name="adj" fmla="val 45250"/>
            </a:avLst>
          </a:prstGeom>
          <a:solidFill>
            <a:srgbClr val="FF0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Picture 3" descr="Q:\Application Data\Documents\1 Current Project\0PETCommercial\Аналитика\Креон\МСС-2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908593" y="1643497"/>
            <a:ext cx="1969705" cy="120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Стрелка вправо 77"/>
          <p:cNvSpPr/>
          <p:nvPr/>
        </p:nvSpPr>
        <p:spPr>
          <a:xfrm rot="5400000">
            <a:off x="5875841" y="2701223"/>
            <a:ext cx="440360" cy="455754"/>
          </a:xfrm>
          <a:prstGeom prst="rightArrow">
            <a:avLst/>
          </a:prstGeom>
          <a:solidFill>
            <a:srgbClr val="00B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TextBox 78"/>
          <p:cNvSpPr txBox="1"/>
          <p:nvPr/>
        </p:nvSpPr>
        <p:spPr>
          <a:xfrm>
            <a:off x="7308304" y="1628800"/>
            <a:ext cx="1632117" cy="1015663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400" b="1" dirty="0" smtClean="0">
                <a:solidFill>
                  <a:srgbClr val="FF0000"/>
                </a:solidFill>
              </a:rPr>
              <a:t>~</a:t>
            </a:r>
            <a:r>
              <a:rPr lang="ru-RU" sz="4400" b="1" dirty="0" smtClean="0">
                <a:solidFill>
                  <a:srgbClr val="FF0000"/>
                </a:solidFill>
              </a:rPr>
              <a:t>90%</a:t>
            </a:r>
          </a:p>
          <a:p>
            <a:pPr algn="ctr">
              <a:spcAft>
                <a:spcPts val="600"/>
              </a:spcAft>
            </a:pPr>
            <a:endParaRPr lang="ru-RU" sz="1100" b="1" dirty="0">
              <a:solidFill>
                <a:srgbClr val="FF0000"/>
              </a:solidFill>
            </a:endParaRPr>
          </a:p>
        </p:txBody>
      </p:sp>
      <p:pic>
        <p:nvPicPr>
          <p:cNvPr id="82" name="Picture 4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1440" y="3221064"/>
            <a:ext cx="1342148" cy="1036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Стрелка вправо 82"/>
          <p:cNvSpPr/>
          <p:nvPr/>
        </p:nvSpPr>
        <p:spPr>
          <a:xfrm rot="21600000">
            <a:off x="4908594" y="3369740"/>
            <a:ext cx="440360" cy="635324"/>
          </a:xfrm>
          <a:prstGeom prst="rightArrow">
            <a:avLst/>
          </a:prstGeom>
          <a:solidFill>
            <a:srgbClr val="00B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Крест 83"/>
          <p:cNvSpPr/>
          <p:nvPr/>
        </p:nvSpPr>
        <p:spPr>
          <a:xfrm rot="2741126">
            <a:off x="5291273" y="1377963"/>
            <a:ext cx="1609495" cy="1599282"/>
          </a:xfrm>
          <a:prstGeom prst="plus">
            <a:avLst>
              <a:gd name="adj" fmla="val 45250"/>
            </a:avLst>
          </a:prstGeom>
          <a:solidFill>
            <a:srgbClr val="FF0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Text Box 26"/>
          <p:cNvSpPr txBox="1">
            <a:spLocks noChangeArrowheads="1"/>
          </p:cNvSpPr>
          <p:nvPr/>
        </p:nvSpPr>
        <p:spPr bwMode="auto">
          <a:xfrm>
            <a:off x="3391263" y="4294896"/>
            <a:ext cx="1900817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«Богатый» мусор</a:t>
            </a:r>
          </a:p>
        </p:txBody>
      </p:sp>
      <p:sp>
        <p:nvSpPr>
          <p:cNvPr id="86" name="Text Box 26"/>
          <p:cNvSpPr txBox="1">
            <a:spLocks noChangeArrowheads="1"/>
          </p:cNvSpPr>
          <p:nvPr/>
        </p:nvSpPr>
        <p:spPr bwMode="auto">
          <a:xfrm>
            <a:off x="6487607" y="4293096"/>
            <a:ext cx="1900817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«Бедный» мусор</a:t>
            </a:r>
          </a:p>
        </p:txBody>
      </p:sp>
      <p:sp>
        <p:nvSpPr>
          <p:cNvPr id="87" name="Стрелка вправо 86"/>
          <p:cNvSpPr/>
          <p:nvPr/>
        </p:nvSpPr>
        <p:spPr>
          <a:xfrm rot="16200000">
            <a:off x="7892340" y="2797680"/>
            <a:ext cx="487561" cy="227877"/>
          </a:xfrm>
          <a:prstGeom prst="rightArrow">
            <a:avLst/>
          </a:prstGeom>
          <a:solidFill>
            <a:srgbClr val="00B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Стрелка вправо 87"/>
          <p:cNvSpPr/>
          <p:nvPr/>
        </p:nvSpPr>
        <p:spPr>
          <a:xfrm rot="6907458">
            <a:off x="5624344" y="4494055"/>
            <a:ext cx="516534" cy="240748"/>
          </a:xfrm>
          <a:prstGeom prst="rightArrow">
            <a:avLst/>
          </a:prstGeom>
          <a:solidFill>
            <a:srgbClr val="00B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Стрелка вправо 88"/>
          <p:cNvSpPr/>
          <p:nvPr/>
        </p:nvSpPr>
        <p:spPr>
          <a:xfrm rot="14692542" flipH="1">
            <a:off x="6057286" y="4436211"/>
            <a:ext cx="620031" cy="227877"/>
          </a:xfrm>
          <a:prstGeom prst="rightArrow">
            <a:avLst/>
          </a:prstGeom>
          <a:solidFill>
            <a:srgbClr val="00B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0" name="Picture 3" descr="Q:\Application Data\Documents\1 Current Project\0PETCommercial\Аналитика\Креон\Банка.gif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7789" y="4869160"/>
            <a:ext cx="552363" cy="53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4" descr="Q:\Application Data\Documents\1 Current Project\0PETCommercial\Аналитика\Креон\Аккумулятор.gif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3184" y="4797152"/>
            <a:ext cx="797807" cy="48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2337296" y="5277337"/>
            <a:ext cx="2361449" cy="1398789"/>
            <a:chOff x="2987824" y="5432507"/>
            <a:chExt cx="2109452" cy="1268663"/>
          </a:xfrm>
        </p:grpSpPr>
        <p:pic>
          <p:nvPicPr>
            <p:cNvPr id="70" name="Picture 2" descr="Q:\Application Data\Documents\1 Current Project\0PETCommercial\Аналитика\Креон\Кипа.gif"/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2300" y="5720978"/>
              <a:ext cx="944976" cy="980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7824" y="5432507"/>
              <a:ext cx="1074291" cy="980192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15259" y="4941168"/>
            <a:ext cx="2324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На сегодня на МСС </a:t>
            </a:r>
          </a:p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выбирается 7-15% </a:t>
            </a:r>
          </a:p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от входящего потока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608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71" grpId="0" animBg="1"/>
      <p:bldP spid="72" grpId="0" animBg="1"/>
      <p:bldP spid="73" grpId="0" animBg="1"/>
      <p:bldP spid="75" grpId="0" animBg="1"/>
      <p:bldP spid="76" grpId="0" animBg="1"/>
      <p:bldP spid="78" grpId="0" animBg="1"/>
      <p:bldP spid="79" grpId="0" animBg="1"/>
      <p:bldP spid="83" grpId="0" animBg="1"/>
      <p:bldP spid="84" grpId="0" animBg="1"/>
      <p:bldP spid="85" grpId="0"/>
      <p:bldP spid="86" grpId="0"/>
      <p:bldP spid="87" grpId="0" animBg="1"/>
      <p:bldP spid="88" grpId="0" animBg="1"/>
      <p:bldP spid="88" grpId="1" animBg="1"/>
      <p:bldP spid="89" grpId="0" animBg="1"/>
      <p:bldP spid="89" grpId="1" animBg="1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41044"/>
            <a:ext cx="1935848" cy="149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00" y="1751715"/>
            <a:ext cx="1580643" cy="1053763"/>
          </a:xfrm>
          <a:prstGeom prst="rect">
            <a:avLst/>
          </a:prstGeom>
        </p:spPr>
      </p:pic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4524523" y="1045802"/>
            <a:ext cx="2232025" cy="1927225"/>
            <a:chOff x="2653" y="1071"/>
            <a:chExt cx="1633" cy="1386"/>
          </a:xfrm>
        </p:grpSpPr>
        <p:sp>
          <p:nvSpPr>
            <p:cNvPr id="19489" name="Text Box 33"/>
            <p:cNvSpPr txBox="1">
              <a:spLocks noChangeArrowheads="1"/>
            </p:cNvSpPr>
            <p:nvPr/>
          </p:nvSpPr>
          <p:spPr bwMode="auto">
            <a:xfrm>
              <a:off x="2699" y="1344"/>
              <a:ext cx="906" cy="461"/>
            </a:xfrm>
            <a:prstGeom prst="rect">
              <a:avLst/>
            </a:prstGeom>
            <a:solidFill>
              <a:srgbClr val="99CC00">
                <a:alpha val="38823"/>
              </a:srgbClr>
            </a:solidFill>
            <a:ln w="635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dirty="0">
                  <a:latin typeface="Trebuchet MS" pitchFamily="34" charset="0"/>
                </a:rPr>
                <a:t>ПЭТ-лента</a:t>
              </a:r>
            </a:p>
          </p:txBody>
        </p:sp>
        <p:pic>
          <p:nvPicPr>
            <p:cNvPr id="19490" name="Picture 66" descr="47480_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53" y="1071"/>
              <a:ext cx="1620" cy="1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91" name="Rectangle 68"/>
            <p:cNvSpPr>
              <a:spLocks noChangeArrowheads="1"/>
            </p:cNvSpPr>
            <p:nvPr/>
          </p:nvSpPr>
          <p:spPr bwMode="auto">
            <a:xfrm>
              <a:off x="2653" y="1071"/>
              <a:ext cx="1633" cy="1361"/>
            </a:xfrm>
            <a:prstGeom prst="rect">
              <a:avLst/>
            </a:prstGeom>
            <a:noFill/>
            <a:ln w="889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683568" y="764704"/>
            <a:ext cx="2358819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30000"/>
              </a:spcBef>
            </a:pPr>
            <a:r>
              <a:rPr lang="ru-RU" sz="1400" b="1" dirty="0" smtClean="0">
                <a:solidFill>
                  <a:srgbClr val="FF0000"/>
                </a:solidFill>
                <a:latin typeface="Trebuchet MS" pitchFamily="34" charset="0"/>
              </a:rPr>
              <a:t>ВТОРИЧНЫЙ ПОЛИМЕР (ПЭТ-БУТЫЛКА)</a:t>
            </a:r>
          </a:p>
        </p:txBody>
      </p:sp>
      <p:sp>
        <p:nvSpPr>
          <p:cNvPr id="42" name="Text Box 26"/>
          <p:cNvSpPr txBox="1">
            <a:spLocks noChangeArrowheads="1"/>
          </p:cNvSpPr>
          <p:nvPr/>
        </p:nvSpPr>
        <p:spPr bwMode="auto">
          <a:xfrm>
            <a:off x="5610907" y="1148669"/>
            <a:ext cx="3472197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30000"/>
              </a:spcBef>
              <a:tabLst>
                <a:tab pos="5111750" algn="l"/>
              </a:tabLst>
              <a:defRPr sz="1400" b="1">
                <a:solidFill>
                  <a:srgbClr val="FF0000"/>
                </a:solidFill>
                <a:latin typeface="Trebuchet MS" pitchFamily="34" charset="0"/>
              </a:defRPr>
            </a:lvl1pPr>
            <a:lvl2pPr marL="742950" indent="-285750" eaLnBrk="0" hangingPunct="0">
              <a:tabLst>
                <a:tab pos="5111750" algn="l"/>
              </a:tabLst>
              <a:defRPr>
                <a:latin typeface="Arial" charset="0"/>
              </a:defRPr>
            </a:lvl2pPr>
            <a:lvl3pPr marL="1143000" indent="-228600" eaLnBrk="0" hangingPunct="0">
              <a:tabLst>
                <a:tab pos="5111750" algn="l"/>
              </a:tabLst>
              <a:defRPr>
                <a:latin typeface="Arial" charset="0"/>
              </a:defRPr>
            </a:lvl3pPr>
            <a:lvl4pPr marL="1600200" indent="-228600" eaLnBrk="0" hangingPunct="0">
              <a:tabLst>
                <a:tab pos="5111750" algn="l"/>
              </a:tabLst>
              <a:defRPr>
                <a:latin typeface="Arial" charset="0"/>
              </a:defRPr>
            </a:lvl4pPr>
            <a:lvl5pPr marL="2057400" indent="-228600" eaLnBrk="0" hangingPunct="0">
              <a:tabLst>
                <a:tab pos="5111750" algn="l"/>
              </a:tabLst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latin typeface="Arial" charset="0"/>
              </a:defRPr>
            </a:lvl9pPr>
          </a:lstStyle>
          <a:p>
            <a:r>
              <a:rPr lang="ru-RU" dirty="0" smtClean="0"/>
              <a:t>ПЕРЕРАБОТАННЫЙ </a:t>
            </a:r>
            <a:r>
              <a:rPr lang="ru-RU" dirty="0"/>
              <a:t>ПОЛИМЕР – </a:t>
            </a:r>
            <a:r>
              <a:rPr lang="ru-RU" dirty="0" smtClean="0"/>
              <a:t>ХЛОПЬЯ (</a:t>
            </a:r>
            <a:r>
              <a:rPr lang="ru-RU" dirty="0" err="1" smtClean="0"/>
              <a:t>дробленка</a:t>
            </a:r>
            <a:r>
              <a:rPr lang="ru-RU" dirty="0" smtClean="0"/>
              <a:t>) </a:t>
            </a:r>
            <a:r>
              <a:rPr lang="ru-RU" dirty="0"/>
              <a:t>ИЛИ ГРАНУЛЫ</a:t>
            </a:r>
          </a:p>
        </p:txBody>
      </p:sp>
      <p:sp>
        <p:nvSpPr>
          <p:cNvPr id="19457" name="Rectangle 38"/>
          <p:cNvSpPr>
            <a:spLocks noChangeArrowheads="1"/>
          </p:cNvSpPr>
          <p:nvPr/>
        </p:nvSpPr>
        <p:spPr bwMode="auto">
          <a:xfrm>
            <a:off x="4067175" y="0"/>
            <a:ext cx="5076825" cy="549275"/>
          </a:xfrm>
          <a:prstGeom prst="rect">
            <a:avLst/>
          </a:prstGeom>
          <a:solidFill>
            <a:srgbClr val="99CC00">
              <a:alpha val="2588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4210" name="Picture 74" descr="i?id=55852546&amp;tov=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11329" y="4869607"/>
            <a:ext cx="1114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5003800" y="2589534"/>
            <a:ext cx="28082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tabLst>
                <a:tab pos="6459538" algn="l"/>
              </a:tabLst>
            </a:pPr>
            <a:endParaRPr lang="ru-RU" sz="200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2915393" y="-27384"/>
            <a:ext cx="7561263" cy="9541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>Что делать переработчику</a:t>
            </a:r>
            <a:r>
              <a:rPr lang="ru-RU" dirty="0" smtClean="0"/>
              <a:t>?.. </a:t>
            </a:r>
            <a:endParaRPr lang="ru-RU" dirty="0"/>
          </a:p>
          <a:p>
            <a:r>
              <a:rPr lang="ru-RU" dirty="0"/>
              <a:t>Вертикальная интеграция </a:t>
            </a:r>
            <a:r>
              <a:rPr lang="ru-RU" dirty="0" smtClean="0"/>
              <a:t>вверх</a:t>
            </a:r>
            <a:endParaRPr lang="ru-RU" dirty="0"/>
          </a:p>
        </p:txBody>
      </p:sp>
      <p:sp>
        <p:nvSpPr>
          <p:cNvPr id="94213" name="Text Box 30"/>
          <p:cNvSpPr txBox="1">
            <a:spLocks noChangeArrowheads="1"/>
          </p:cNvSpPr>
          <p:nvPr/>
        </p:nvSpPr>
        <p:spPr bwMode="auto">
          <a:xfrm>
            <a:off x="6299919" y="4040361"/>
            <a:ext cx="1368425" cy="584775"/>
          </a:xfrm>
          <a:prstGeom prst="rect">
            <a:avLst/>
          </a:prstGeom>
          <a:solidFill>
            <a:srgbClr val="99CC00">
              <a:alpha val="38823"/>
            </a:srgbClr>
          </a:solidFill>
          <a:ln w="63500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rebuchet MS" pitchFamily="34" charset="0"/>
              </a:rPr>
              <a:t>ПЭТ-пленка и </a:t>
            </a:r>
            <a:r>
              <a:rPr lang="ru-RU" sz="1600" b="1" dirty="0" smtClean="0">
                <a:solidFill>
                  <a:srgbClr val="FF0000"/>
                </a:solidFill>
                <a:latin typeface="Trebuchet MS" pitchFamily="34" charset="0"/>
              </a:rPr>
              <a:t>лист</a:t>
            </a:r>
            <a:endParaRPr lang="ru-RU" sz="16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94218" name="Picture 40" descr="i?id=75465590&amp;tov=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11329" y="5949107"/>
            <a:ext cx="13525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9" name="Picture 42" descr="Картинка 78 из 613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29987" y="5517307"/>
            <a:ext cx="95250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20" name="Picture 48" descr="Картинка 5 из 263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682056" y="4941044"/>
            <a:ext cx="13858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28" name="AutoShape 90"/>
          <p:cNvSpPr>
            <a:spLocks noChangeArrowheads="1"/>
          </p:cNvSpPr>
          <p:nvPr/>
        </p:nvSpPr>
        <p:spPr bwMode="auto">
          <a:xfrm rot="5400000">
            <a:off x="1186657" y="3522090"/>
            <a:ext cx="431800" cy="430213"/>
          </a:xfrm>
          <a:prstGeom prst="rightArrow">
            <a:avLst>
              <a:gd name="adj1" fmla="val 42481"/>
              <a:gd name="adj2" fmla="val 38591"/>
            </a:avLst>
          </a:prstGeom>
          <a:solidFill>
            <a:srgbClr val="99CC00">
              <a:alpha val="49019"/>
            </a:srgbClr>
          </a:solidFill>
          <a:ln w="57150">
            <a:solidFill>
              <a:srgbClr val="99CC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>
              <a:latin typeface="Trebuchet MS" pitchFamily="34" charset="0"/>
            </a:endParaRPr>
          </a:p>
        </p:txBody>
      </p:sp>
      <p:pic>
        <p:nvPicPr>
          <p:cNvPr id="94229" name="Picture 92" descr="im0000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61787" y="4725144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31" name="Picture 16" descr="i?id=18995114&amp;tov=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71550" y="1232456"/>
            <a:ext cx="1800225" cy="1344612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94232" name="AutoShape 84"/>
          <p:cNvSpPr>
            <a:spLocks noChangeArrowheads="1"/>
          </p:cNvSpPr>
          <p:nvPr/>
        </p:nvSpPr>
        <p:spPr bwMode="auto">
          <a:xfrm>
            <a:off x="3132013" y="1751715"/>
            <a:ext cx="1223963" cy="431800"/>
          </a:xfrm>
          <a:prstGeom prst="rightArrow">
            <a:avLst>
              <a:gd name="adj1" fmla="val 50000"/>
              <a:gd name="adj2" fmla="val 106939"/>
            </a:avLst>
          </a:prstGeom>
          <a:solidFill>
            <a:srgbClr val="99CC00">
              <a:alpha val="49019"/>
            </a:srgbClr>
          </a:solidFill>
          <a:ln w="50800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4243" name="Picture 80" descr="eit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895654" y="4616102"/>
            <a:ext cx="118745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44" name="Picture 46" descr="Картинка 1 из 263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857128" y="5733207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45" name="Picture 72" descr="Картинка 9 из 62">
            <a:hlinkClick r:id="rId18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822629" y="5477892"/>
            <a:ext cx="12858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48" name="Text Box 30"/>
          <p:cNvSpPr txBox="1">
            <a:spLocks noChangeArrowheads="1"/>
          </p:cNvSpPr>
          <p:nvPr/>
        </p:nvSpPr>
        <p:spPr bwMode="auto">
          <a:xfrm>
            <a:off x="2339752" y="4040361"/>
            <a:ext cx="1512887" cy="553998"/>
          </a:xfrm>
          <a:prstGeom prst="rect">
            <a:avLst/>
          </a:prstGeom>
          <a:solidFill>
            <a:srgbClr val="99CC00">
              <a:alpha val="38823"/>
            </a:srgbClr>
          </a:solidFill>
          <a:ln w="44450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" dirty="0">
                <a:solidFill>
                  <a:srgbClr val="FF0000"/>
                </a:solidFill>
                <a:latin typeface="Trebuchet MS" pitchFamily="34" charset="0"/>
              </a:rPr>
              <a:t>Полиэфирная нить</a:t>
            </a:r>
          </a:p>
        </p:txBody>
      </p:sp>
      <p:sp>
        <p:nvSpPr>
          <p:cNvPr id="94249" name="Text Box 30"/>
          <p:cNvSpPr txBox="1">
            <a:spLocks noChangeArrowheads="1"/>
          </p:cNvSpPr>
          <p:nvPr/>
        </p:nvSpPr>
        <p:spPr bwMode="auto">
          <a:xfrm>
            <a:off x="7740079" y="4040361"/>
            <a:ext cx="1368425" cy="584775"/>
          </a:xfrm>
          <a:prstGeom prst="rect">
            <a:avLst/>
          </a:prstGeom>
          <a:solidFill>
            <a:srgbClr val="99CC00">
              <a:alpha val="38823"/>
            </a:srgbClr>
          </a:solidFill>
          <a:ln w="63500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rebuchet MS" pitchFamily="34" charset="0"/>
              </a:rPr>
              <a:t>ПЭТ-лента, ПЭТ-щетки</a:t>
            </a:r>
          </a:p>
        </p:txBody>
      </p:sp>
      <p:sp>
        <p:nvSpPr>
          <p:cNvPr id="94253" name="Text Box 30"/>
          <p:cNvSpPr txBox="1">
            <a:spLocks noChangeArrowheads="1"/>
          </p:cNvSpPr>
          <p:nvPr/>
        </p:nvSpPr>
        <p:spPr bwMode="auto">
          <a:xfrm>
            <a:off x="35496" y="4040361"/>
            <a:ext cx="2159000" cy="553998"/>
          </a:xfrm>
          <a:prstGeom prst="rect">
            <a:avLst/>
          </a:prstGeom>
          <a:solidFill>
            <a:srgbClr val="99CC00">
              <a:alpha val="38823"/>
            </a:srgbClr>
          </a:solidFill>
          <a:ln w="44450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" dirty="0" smtClean="0">
                <a:solidFill>
                  <a:srgbClr val="FF0000"/>
                </a:solidFill>
                <a:latin typeface="Trebuchet MS" pitchFamily="34" charset="0"/>
              </a:rPr>
              <a:t>Нетканые материалы </a:t>
            </a:r>
          </a:p>
          <a:p>
            <a:pPr algn="ctr"/>
            <a:r>
              <a:rPr lang="en-US" sz="1500" dirty="0" smtClean="0">
                <a:solidFill>
                  <a:srgbClr val="FF0000"/>
                </a:solidFill>
                <a:latin typeface="Trebuchet MS" pitchFamily="34" charset="0"/>
              </a:rPr>
              <a:t>/</a:t>
            </a:r>
            <a:r>
              <a:rPr lang="ru-RU" sz="1500" dirty="0" smtClean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ru-RU" sz="1500" dirty="0" err="1" smtClean="0">
                <a:solidFill>
                  <a:srgbClr val="FF0000"/>
                </a:solidFill>
                <a:latin typeface="Trebuchet MS" pitchFamily="34" charset="0"/>
              </a:rPr>
              <a:t>геотекстиль</a:t>
            </a:r>
            <a:endParaRPr lang="ru-RU" sz="15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94256" name="AutoShape 90"/>
          <p:cNvSpPr>
            <a:spLocks noChangeArrowheads="1"/>
          </p:cNvSpPr>
          <p:nvPr/>
        </p:nvSpPr>
        <p:spPr bwMode="auto">
          <a:xfrm rot="5400000">
            <a:off x="6641231" y="3193975"/>
            <a:ext cx="1047949" cy="430213"/>
          </a:xfrm>
          <a:prstGeom prst="rightArrow">
            <a:avLst>
              <a:gd name="adj1" fmla="val 42481"/>
              <a:gd name="adj2" fmla="val 70797"/>
            </a:avLst>
          </a:prstGeom>
          <a:solidFill>
            <a:srgbClr val="99CC00">
              <a:alpha val="49019"/>
            </a:srgbClr>
          </a:solidFill>
          <a:ln w="66675">
            <a:solidFill>
              <a:srgbClr val="99CC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94257" name="Text Box 30"/>
          <p:cNvSpPr txBox="1">
            <a:spLocks noChangeArrowheads="1"/>
          </p:cNvSpPr>
          <p:nvPr/>
        </p:nvSpPr>
        <p:spPr bwMode="auto">
          <a:xfrm>
            <a:off x="3995936" y="4040361"/>
            <a:ext cx="1644599" cy="553998"/>
          </a:xfrm>
          <a:prstGeom prst="rect">
            <a:avLst/>
          </a:prstGeom>
          <a:solidFill>
            <a:srgbClr val="99CC00">
              <a:alpha val="38823"/>
            </a:srgbClr>
          </a:solidFill>
          <a:ln w="44450">
            <a:solidFill>
              <a:srgbClr val="99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500" dirty="0" smtClean="0">
                <a:solidFill>
                  <a:srgbClr val="FF0000"/>
                </a:solidFill>
                <a:latin typeface="Trebuchet MS" pitchFamily="34" charset="0"/>
              </a:rPr>
              <a:t>Синтепон и др. наполнители </a:t>
            </a:r>
            <a:endParaRPr lang="ru-RU" sz="15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94214" name="Text Box 34"/>
          <p:cNvSpPr txBox="1">
            <a:spLocks noChangeArrowheads="1"/>
          </p:cNvSpPr>
          <p:nvPr/>
        </p:nvSpPr>
        <p:spPr bwMode="auto">
          <a:xfrm>
            <a:off x="1331640" y="2987660"/>
            <a:ext cx="4607396" cy="369332"/>
          </a:xfrm>
          <a:prstGeom prst="rect">
            <a:avLst/>
          </a:prstGeom>
          <a:solidFill>
            <a:srgbClr val="99CC00">
              <a:alpha val="38823"/>
            </a:srgbClr>
          </a:solidFill>
          <a:ln w="88900">
            <a:solidFill>
              <a:srgbClr val="99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FF0000"/>
                </a:solidFill>
                <a:latin typeface="Trebuchet MS" pitchFamily="34" charset="0"/>
              </a:rPr>
              <a:t>Полиэстер (полиэфирное волокно)</a:t>
            </a:r>
          </a:p>
        </p:txBody>
      </p:sp>
      <p:sp>
        <p:nvSpPr>
          <p:cNvPr id="94262" name="AutoShape 90"/>
          <p:cNvSpPr>
            <a:spLocks noChangeArrowheads="1"/>
          </p:cNvSpPr>
          <p:nvPr/>
        </p:nvSpPr>
        <p:spPr bwMode="auto">
          <a:xfrm rot="5400000">
            <a:off x="4931569" y="3522091"/>
            <a:ext cx="431800" cy="430212"/>
          </a:xfrm>
          <a:prstGeom prst="rightArrow">
            <a:avLst>
              <a:gd name="adj1" fmla="val 42481"/>
              <a:gd name="adj2" fmla="val 38591"/>
            </a:avLst>
          </a:prstGeom>
          <a:solidFill>
            <a:srgbClr val="99CC00">
              <a:alpha val="49019"/>
            </a:srgbClr>
          </a:solidFill>
          <a:ln w="57150">
            <a:solidFill>
              <a:srgbClr val="99CC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94263" name="AutoShape 90"/>
          <p:cNvSpPr>
            <a:spLocks noChangeArrowheads="1"/>
          </p:cNvSpPr>
          <p:nvPr/>
        </p:nvSpPr>
        <p:spPr bwMode="auto">
          <a:xfrm rot="5400000">
            <a:off x="3202782" y="3522090"/>
            <a:ext cx="431800" cy="430213"/>
          </a:xfrm>
          <a:prstGeom prst="rightArrow">
            <a:avLst>
              <a:gd name="adj1" fmla="val 42481"/>
              <a:gd name="adj2" fmla="val 38591"/>
            </a:avLst>
          </a:prstGeom>
          <a:solidFill>
            <a:srgbClr val="99CC00">
              <a:alpha val="49019"/>
            </a:srgbClr>
          </a:solidFill>
          <a:ln w="57150">
            <a:solidFill>
              <a:srgbClr val="99CC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>
              <a:latin typeface="Trebuchet MS" pitchFamily="34" charset="0"/>
            </a:endParaRPr>
          </a:p>
        </p:txBody>
      </p:sp>
      <p:pic>
        <p:nvPicPr>
          <p:cNvPr id="94242" name="Picture 82" descr="rgaako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2709417"/>
            <a:ext cx="1183012" cy="86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65" name="AutoShape 90"/>
          <p:cNvSpPr>
            <a:spLocks noChangeArrowheads="1"/>
          </p:cNvSpPr>
          <p:nvPr/>
        </p:nvSpPr>
        <p:spPr bwMode="auto">
          <a:xfrm rot="5400000">
            <a:off x="7575500" y="3193975"/>
            <a:ext cx="1047948" cy="430212"/>
          </a:xfrm>
          <a:prstGeom prst="rightArrow">
            <a:avLst>
              <a:gd name="adj1" fmla="val 42481"/>
              <a:gd name="adj2" fmla="val 70797"/>
            </a:avLst>
          </a:prstGeom>
          <a:solidFill>
            <a:srgbClr val="99CC00">
              <a:alpha val="49019"/>
            </a:srgbClr>
          </a:solidFill>
          <a:ln w="66675">
            <a:solidFill>
              <a:srgbClr val="99CC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94266" name="AutoShape 90"/>
          <p:cNvSpPr>
            <a:spLocks noChangeArrowheads="1"/>
          </p:cNvSpPr>
          <p:nvPr/>
        </p:nvSpPr>
        <p:spPr bwMode="auto">
          <a:xfrm rot="8818266">
            <a:off x="6020646" y="2576987"/>
            <a:ext cx="792163" cy="430213"/>
          </a:xfrm>
          <a:prstGeom prst="rightArrow">
            <a:avLst>
              <a:gd name="adj1" fmla="val 42481"/>
              <a:gd name="adj2" fmla="val 70797"/>
            </a:avLst>
          </a:prstGeom>
          <a:solidFill>
            <a:srgbClr val="99CC00">
              <a:alpha val="49019"/>
            </a:srgbClr>
          </a:solidFill>
          <a:ln w="66675">
            <a:solidFill>
              <a:srgbClr val="99CC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371905" y="1722869"/>
            <a:ext cx="8430983" cy="4370427"/>
          </a:xfrm>
          <a:prstGeom prst="rect">
            <a:avLst/>
          </a:prstGeom>
          <a:solidFill>
            <a:srgbClr val="92D050">
              <a:alpha val="83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30000"/>
              </a:spcBef>
              <a:tabLst>
                <a:tab pos="5111750" algn="l"/>
              </a:tabLst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defRPr>
            </a:lvl1pPr>
            <a:lvl2pPr marL="742950" indent="-285750" eaLnBrk="0" hangingPunct="0">
              <a:tabLst>
                <a:tab pos="5111750" algn="l"/>
              </a:tabLst>
              <a:defRPr>
                <a:latin typeface="Arial" charset="0"/>
              </a:defRPr>
            </a:lvl2pPr>
            <a:lvl3pPr marL="1143000" indent="-228600" eaLnBrk="0" hangingPunct="0">
              <a:tabLst>
                <a:tab pos="5111750" algn="l"/>
              </a:tabLst>
              <a:defRPr>
                <a:latin typeface="Arial" charset="0"/>
              </a:defRPr>
            </a:lvl3pPr>
            <a:lvl4pPr marL="1600200" indent="-228600" eaLnBrk="0" hangingPunct="0">
              <a:tabLst>
                <a:tab pos="5111750" algn="l"/>
              </a:tabLst>
              <a:defRPr>
                <a:latin typeface="Arial" charset="0"/>
              </a:defRPr>
            </a:lvl4pPr>
            <a:lvl5pPr marL="2057400" indent="-228600" eaLnBrk="0" hangingPunct="0">
              <a:tabLst>
                <a:tab pos="5111750" algn="l"/>
              </a:tabLst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latin typeface="Arial" charset="0"/>
              </a:defRPr>
            </a:lvl9pPr>
          </a:lstStyle>
          <a:p>
            <a:r>
              <a:rPr lang="ru-RU" sz="2800" dirty="0" smtClean="0"/>
              <a:t>Вертикальная интеграция вверх (</a:t>
            </a:r>
            <a:r>
              <a:rPr lang="en-US" sz="2800" dirty="0" smtClean="0"/>
              <a:t>downstream):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/>
              <a:t>ПЛЮСЫ и ВОЗМОЖНОСТИ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rebuchet MS" panose="020B0603020202020204" pitchFamily="34" charset="0"/>
              </a:rPr>
              <a:t>Увеличение добавленной стоимости, удлинение цепочки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rebuchet MS" panose="020B0603020202020204" pitchFamily="34" charset="0"/>
              </a:rPr>
              <a:t>Снижение влияния сырьевого фактора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rebuchet MS" panose="020B0603020202020204" pitchFamily="34" charset="0"/>
              </a:rPr>
              <a:t>Возможность расширения ассортимента на других этапах цепочки, выход на новые рынки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/>
              <a:t>МИНУСЫ и УГРОЗЫ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Значительные инвестиции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Необходимость освоения другой бизнес-модели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Высокие технологические риски (сложность конечной продукции)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Требуется значительная маркетинговая проработка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6312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1000"/>
                                        <p:tgtEl>
                                          <p:spTgt spid="94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4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4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4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4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4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4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4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4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4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4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4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4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4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4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4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4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4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4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4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4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10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4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4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94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4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94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94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4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4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94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94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94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94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10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1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10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10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1" dur="10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4" dur="10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7" dur="10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0" dur="1000"/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3" dur="1000"/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6" dur="1000"/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94213" grpId="0" animBg="1"/>
      <p:bldP spid="94228" grpId="0" animBg="1"/>
      <p:bldP spid="94232" grpId="0" animBg="1"/>
      <p:bldP spid="94248" grpId="0" animBg="1"/>
      <p:bldP spid="94249" grpId="0" animBg="1"/>
      <p:bldP spid="94253" grpId="0" animBg="1"/>
      <p:bldP spid="94256" grpId="0" animBg="1"/>
      <p:bldP spid="94257" grpId="0" animBg="1"/>
      <p:bldP spid="94214" grpId="0" animBg="1"/>
      <p:bldP spid="94262" grpId="0" animBg="1"/>
      <p:bldP spid="94263" grpId="0" animBg="1"/>
      <p:bldP spid="94265" grpId="0" animBg="1"/>
      <p:bldP spid="94266" grpId="0" animBg="1"/>
      <p:bldP spid="38" grpId="0" build="allAtOnce" bldLvl="5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797" y="4967525"/>
            <a:ext cx="1580643" cy="1053763"/>
          </a:xfrm>
          <a:prstGeom prst="rect">
            <a:avLst/>
          </a:prstGeom>
        </p:spPr>
      </p:pic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4574265" y="4238079"/>
            <a:ext cx="2232025" cy="1927225"/>
            <a:chOff x="2653" y="1071"/>
            <a:chExt cx="1633" cy="1386"/>
          </a:xfrm>
        </p:grpSpPr>
        <p:sp>
          <p:nvSpPr>
            <p:cNvPr id="19489" name="Text Box 33"/>
            <p:cNvSpPr txBox="1">
              <a:spLocks noChangeArrowheads="1"/>
            </p:cNvSpPr>
            <p:nvPr/>
          </p:nvSpPr>
          <p:spPr bwMode="auto">
            <a:xfrm>
              <a:off x="2699" y="1344"/>
              <a:ext cx="906" cy="461"/>
            </a:xfrm>
            <a:prstGeom prst="rect">
              <a:avLst/>
            </a:prstGeom>
            <a:solidFill>
              <a:srgbClr val="99CC00">
                <a:alpha val="38823"/>
              </a:srgbClr>
            </a:solidFill>
            <a:ln w="635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dirty="0">
                  <a:latin typeface="Trebuchet MS" pitchFamily="34" charset="0"/>
                </a:rPr>
                <a:t>ПЭТ-лента</a:t>
              </a:r>
            </a:p>
          </p:txBody>
        </p:sp>
        <p:pic>
          <p:nvPicPr>
            <p:cNvPr id="19490" name="Picture 66" descr="47480_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3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1071"/>
              <a:ext cx="1620" cy="1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91" name="Rectangle 68"/>
            <p:cNvSpPr>
              <a:spLocks noChangeArrowheads="1"/>
            </p:cNvSpPr>
            <p:nvPr/>
          </p:nvSpPr>
          <p:spPr bwMode="auto">
            <a:xfrm>
              <a:off x="2653" y="1071"/>
              <a:ext cx="1633" cy="1361"/>
            </a:xfrm>
            <a:prstGeom prst="rect">
              <a:avLst/>
            </a:prstGeom>
            <a:noFill/>
            <a:ln w="889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733310" y="3956981"/>
            <a:ext cx="2358819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30000"/>
              </a:spcBef>
            </a:pPr>
            <a:r>
              <a:rPr lang="ru-RU" sz="1400" dirty="0" smtClean="0">
                <a:solidFill>
                  <a:srgbClr val="FF0000"/>
                </a:solidFill>
                <a:latin typeface="Trebuchet MS" pitchFamily="34" charset="0"/>
              </a:rPr>
              <a:t>ВТОРИЧНЫЙ ПОЛИМЕР (ПЭТ-БУТЫЛКА)</a:t>
            </a:r>
          </a:p>
        </p:txBody>
      </p:sp>
      <p:sp>
        <p:nvSpPr>
          <p:cNvPr id="19457" name="Rectangle 38"/>
          <p:cNvSpPr>
            <a:spLocks noChangeArrowheads="1"/>
          </p:cNvSpPr>
          <p:nvPr/>
        </p:nvSpPr>
        <p:spPr bwMode="auto">
          <a:xfrm>
            <a:off x="4067175" y="0"/>
            <a:ext cx="5076825" cy="549275"/>
          </a:xfrm>
          <a:prstGeom prst="rect">
            <a:avLst/>
          </a:prstGeom>
          <a:solidFill>
            <a:srgbClr val="99CC00">
              <a:alpha val="2588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2915393" y="-27384"/>
            <a:ext cx="7561263" cy="9541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>Что делать переработчику</a:t>
            </a:r>
            <a:r>
              <a:rPr lang="ru-RU" dirty="0" smtClean="0"/>
              <a:t>?.. </a:t>
            </a:r>
            <a:endParaRPr lang="ru-RU" dirty="0"/>
          </a:p>
          <a:p>
            <a:r>
              <a:rPr lang="ru-RU" dirty="0"/>
              <a:t>Вертикальная интеграция </a:t>
            </a:r>
            <a:r>
              <a:rPr lang="ru-RU" dirty="0" smtClean="0"/>
              <a:t>вниз</a:t>
            </a:r>
            <a:endParaRPr lang="ru-RU" dirty="0"/>
          </a:p>
        </p:txBody>
      </p:sp>
      <p:pic>
        <p:nvPicPr>
          <p:cNvPr id="94231" name="Picture 16" descr="i?id=18995114&amp;tov=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1292" y="4424733"/>
            <a:ext cx="1800225" cy="1344612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94232" name="AutoShape 84"/>
          <p:cNvSpPr>
            <a:spLocks noChangeArrowheads="1"/>
          </p:cNvSpPr>
          <p:nvPr/>
        </p:nvSpPr>
        <p:spPr bwMode="auto">
          <a:xfrm>
            <a:off x="3109648" y="4943992"/>
            <a:ext cx="1223963" cy="431800"/>
          </a:xfrm>
          <a:prstGeom prst="rightArrow">
            <a:avLst>
              <a:gd name="adj1" fmla="val 50000"/>
              <a:gd name="adj2" fmla="val 106939"/>
            </a:avLst>
          </a:prstGeom>
          <a:solidFill>
            <a:srgbClr val="99CC00">
              <a:alpha val="49019"/>
            </a:srgbClr>
          </a:solidFill>
          <a:ln w="50800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4" name="Picture 3" descr="Q:\Application Data\Documents\1 Current Project\0PETCommercial\Аналитика\Креон\МСС-2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439852" y="1253508"/>
            <a:ext cx="2503936" cy="200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073115" y="878802"/>
            <a:ext cx="2445702" cy="1523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AutoShape 84"/>
          <p:cNvSpPr>
            <a:spLocks noChangeArrowheads="1"/>
          </p:cNvSpPr>
          <p:nvPr/>
        </p:nvSpPr>
        <p:spPr bwMode="auto">
          <a:xfrm rot="16200000">
            <a:off x="1024382" y="3366441"/>
            <a:ext cx="534897" cy="310300"/>
          </a:xfrm>
          <a:prstGeom prst="rightArrow">
            <a:avLst>
              <a:gd name="adj1" fmla="val 50000"/>
              <a:gd name="adj2" fmla="val 100086"/>
            </a:avLst>
          </a:prstGeom>
          <a:solidFill>
            <a:srgbClr val="99CC00">
              <a:alpha val="49019"/>
            </a:srgbClr>
          </a:solidFill>
          <a:ln w="50800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7" name="Picture 11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6904" y="2433908"/>
            <a:ext cx="797544" cy="79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AutoShape 84"/>
          <p:cNvSpPr>
            <a:spLocks noChangeArrowheads="1"/>
          </p:cNvSpPr>
          <p:nvPr/>
        </p:nvSpPr>
        <p:spPr bwMode="auto">
          <a:xfrm>
            <a:off x="2303411" y="1438765"/>
            <a:ext cx="1223963" cy="431800"/>
          </a:xfrm>
          <a:prstGeom prst="rightArrow">
            <a:avLst>
              <a:gd name="adj1" fmla="val 50000"/>
              <a:gd name="adj2" fmla="val 106939"/>
            </a:avLst>
          </a:prstGeom>
          <a:solidFill>
            <a:srgbClr val="99CC00">
              <a:alpha val="49019"/>
            </a:srgbClr>
          </a:solidFill>
          <a:ln w="50800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" name="AutoShape 84"/>
          <p:cNvSpPr>
            <a:spLocks noChangeArrowheads="1"/>
          </p:cNvSpPr>
          <p:nvPr/>
        </p:nvSpPr>
        <p:spPr bwMode="auto">
          <a:xfrm>
            <a:off x="3068229" y="3119869"/>
            <a:ext cx="1223963" cy="431800"/>
          </a:xfrm>
          <a:prstGeom prst="rightArrow">
            <a:avLst>
              <a:gd name="adj1" fmla="val 50000"/>
              <a:gd name="adj2" fmla="val 106939"/>
            </a:avLst>
          </a:prstGeom>
          <a:solidFill>
            <a:srgbClr val="99CC00">
              <a:alpha val="49019"/>
            </a:srgbClr>
          </a:solidFill>
          <a:ln w="50800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" name="AutoShape 84"/>
          <p:cNvSpPr>
            <a:spLocks noChangeArrowheads="1"/>
          </p:cNvSpPr>
          <p:nvPr/>
        </p:nvSpPr>
        <p:spPr bwMode="auto">
          <a:xfrm>
            <a:off x="4943788" y="1870565"/>
            <a:ext cx="1223963" cy="431800"/>
          </a:xfrm>
          <a:prstGeom prst="rightArrow">
            <a:avLst>
              <a:gd name="adj1" fmla="val 50000"/>
              <a:gd name="adj2" fmla="val 106939"/>
            </a:avLst>
          </a:prstGeom>
          <a:solidFill>
            <a:srgbClr val="99CC00">
              <a:alpha val="49019"/>
            </a:srgbClr>
          </a:solidFill>
          <a:ln w="50800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33611" y="2492110"/>
            <a:ext cx="1973345" cy="15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12420" y="875988"/>
            <a:ext cx="2358819" cy="2259830"/>
            <a:chOff x="112420" y="875988"/>
            <a:chExt cx="2358819" cy="2259830"/>
          </a:xfrm>
        </p:grpSpPr>
        <p:pic>
          <p:nvPicPr>
            <p:cNvPr id="39" name="Picture 4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10" y="1668890"/>
              <a:ext cx="1957742" cy="1466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 Box 26"/>
            <p:cNvSpPr txBox="1">
              <a:spLocks noChangeArrowheads="1"/>
            </p:cNvSpPr>
            <p:nvPr/>
          </p:nvSpPr>
          <p:spPr bwMode="auto">
            <a:xfrm>
              <a:off x="112420" y="875988"/>
              <a:ext cx="2358819" cy="54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51117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51117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51117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51117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51117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1117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1117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1117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1117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0000"/>
                </a:spcBef>
              </a:pPr>
              <a:r>
                <a:rPr lang="ru-RU" sz="1400" b="1" dirty="0" smtClean="0">
                  <a:solidFill>
                    <a:srgbClr val="FF0000"/>
                  </a:solidFill>
                  <a:latin typeface="Trebuchet MS" pitchFamily="34" charset="0"/>
                </a:rPr>
                <a:t>МУСОРНЫЙ ПОЛИГОН – 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30000"/>
                </a:spcBef>
              </a:pPr>
              <a:r>
                <a:rPr lang="ru-RU" sz="1400" b="1" dirty="0" smtClean="0">
                  <a:solidFill>
                    <a:srgbClr val="FF0000"/>
                  </a:solidFill>
                  <a:latin typeface="Trebuchet MS" pitchFamily="34" charset="0"/>
                </a:rPr>
                <a:t>УТИЛИЗАЦИЯ</a:t>
              </a:r>
            </a:p>
          </p:txBody>
        </p:sp>
      </p:grp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3281177" y="1013442"/>
            <a:ext cx="2594305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30000"/>
              </a:spcBef>
            </a:pPr>
            <a:r>
              <a:rPr lang="ru-RU" sz="1400" b="1" dirty="0" smtClean="0">
                <a:solidFill>
                  <a:srgbClr val="FF0000"/>
                </a:solidFill>
                <a:latin typeface="Trebuchet MS" pitchFamily="34" charset="0"/>
              </a:rPr>
              <a:t>МУСОРНО-СОРТИРОВОЧНАЯ СТАНЦИЯ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3654829" y="2546448"/>
            <a:ext cx="1421227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30000"/>
              </a:spcBef>
            </a:pPr>
            <a:r>
              <a:rPr lang="ru-RU" sz="1400" b="1" dirty="0" smtClean="0">
                <a:solidFill>
                  <a:srgbClr val="FF0000"/>
                </a:solidFill>
                <a:latin typeface="Trebuchet MS" pitchFamily="34" charset="0"/>
              </a:rPr>
              <a:t>ПЕРЕГРУЗКА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6300192" y="2302365"/>
            <a:ext cx="1372471" cy="54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30000"/>
              </a:spcBef>
            </a:pPr>
            <a:r>
              <a:rPr lang="ru-RU" sz="1400" b="1" dirty="0" smtClean="0">
                <a:solidFill>
                  <a:srgbClr val="FF0000"/>
                </a:solidFill>
                <a:latin typeface="Trebuchet MS" pitchFamily="34" charset="0"/>
              </a:rPr>
              <a:t>ВЫВОЗ</a:t>
            </a:r>
          </a:p>
          <a:p>
            <a:pPr algn="ctr" eaLnBrk="1" hangingPunct="1">
              <a:lnSpc>
                <a:spcPct val="90000"/>
              </a:lnSpc>
              <a:spcBef>
                <a:spcPct val="30000"/>
              </a:spcBef>
            </a:pPr>
            <a:r>
              <a:rPr lang="ru-RU" sz="1400" b="1" dirty="0" smtClean="0">
                <a:solidFill>
                  <a:srgbClr val="FF0000"/>
                </a:solidFill>
                <a:latin typeface="Trebuchet MS" pitchFamily="34" charset="0"/>
              </a:rPr>
              <a:t>ТБО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5708315" y="4424733"/>
            <a:ext cx="3472197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30000"/>
              </a:spcBef>
              <a:tabLst>
                <a:tab pos="5111750" algn="l"/>
              </a:tabLst>
              <a:defRPr sz="1400" b="1">
                <a:solidFill>
                  <a:srgbClr val="FF0000"/>
                </a:solidFill>
                <a:latin typeface="Trebuchet MS" pitchFamily="34" charset="0"/>
              </a:defRPr>
            </a:lvl1pPr>
            <a:lvl2pPr marL="742950" indent="-285750" eaLnBrk="0" hangingPunct="0">
              <a:tabLst>
                <a:tab pos="5111750" algn="l"/>
              </a:tabLst>
              <a:defRPr>
                <a:latin typeface="Arial" charset="0"/>
              </a:defRPr>
            </a:lvl2pPr>
            <a:lvl3pPr marL="1143000" indent="-228600" eaLnBrk="0" hangingPunct="0">
              <a:tabLst>
                <a:tab pos="5111750" algn="l"/>
              </a:tabLst>
              <a:defRPr>
                <a:latin typeface="Arial" charset="0"/>
              </a:defRPr>
            </a:lvl3pPr>
            <a:lvl4pPr marL="1600200" indent="-228600" eaLnBrk="0" hangingPunct="0">
              <a:tabLst>
                <a:tab pos="5111750" algn="l"/>
              </a:tabLst>
              <a:defRPr>
                <a:latin typeface="Arial" charset="0"/>
              </a:defRPr>
            </a:lvl4pPr>
            <a:lvl5pPr marL="2057400" indent="-228600" eaLnBrk="0" hangingPunct="0">
              <a:tabLst>
                <a:tab pos="5111750" algn="l"/>
              </a:tabLst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latin typeface="Arial" charset="0"/>
              </a:defRPr>
            </a:lvl9pPr>
          </a:lstStyle>
          <a:p>
            <a:r>
              <a:rPr lang="ru-RU" dirty="0" smtClean="0"/>
              <a:t>ПЕРЕРАБОТАННЫЙ </a:t>
            </a:r>
            <a:r>
              <a:rPr lang="ru-RU" dirty="0"/>
              <a:t>ПОЛИМЕР – </a:t>
            </a:r>
            <a:r>
              <a:rPr lang="ru-RU" dirty="0" smtClean="0"/>
              <a:t>ХЛОПЬЯ (</a:t>
            </a:r>
            <a:r>
              <a:rPr lang="ru-RU" dirty="0" err="1" smtClean="0"/>
              <a:t>дробленка</a:t>
            </a:r>
            <a:r>
              <a:rPr lang="ru-RU" dirty="0" smtClean="0"/>
              <a:t>) </a:t>
            </a:r>
            <a:r>
              <a:rPr lang="ru-RU" dirty="0"/>
              <a:t>ИЛИ ГРАНУЛЫ</a:t>
            </a: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395536" y="1926582"/>
            <a:ext cx="8430983" cy="4382738"/>
          </a:xfrm>
          <a:prstGeom prst="rect">
            <a:avLst/>
          </a:prstGeom>
          <a:solidFill>
            <a:srgbClr val="92D050">
              <a:alpha val="83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30000"/>
              </a:spcBef>
              <a:tabLst>
                <a:tab pos="5111750" algn="l"/>
              </a:tabLst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defRPr>
            </a:lvl1pPr>
            <a:lvl2pPr marL="1085850" lvl="1" indent="-342900" eaLnBrk="0" hangingPunct="0">
              <a:buFont typeface="Arial" panose="020B0604020202020204" pitchFamily="34" charset="0"/>
              <a:buChar char="•"/>
              <a:tabLst>
                <a:tab pos="5111750" algn="l"/>
              </a:tabLst>
              <a:defRPr sz="2000">
                <a:latin typeface="Trebuchet MS" panose="020B0603020202020204" pitchFamily="34" charset="0"/>
              </a:defRPr>
            </a:lvl2pPr>
            <a:lvl3pPr marL="1143000" indent="-228600" eaLnBrk="0" hangingPunct="0">
              <a:tabLst>
                <a:tab pos="5111750" algn="l"/>
              </a:tabLst>
              <a:defRPr>
                <a:latin typeface="Arial" charset="0"/>
              </a:defRPr>
            </a:lvl3pPr>
            <a:lvl4pPr marL="1600200" indent="-228600" eaLnBrk="0" hangingPunct="0">
              <a:tabLst>
                <a:tab pos="5111750" algn="l"/>
              </a:tabLst>
              <a:defRPr>
                <a:latin typeface="Arial" charset="0"/>
              </a:defRPr>
            </a:lvl4pPr>
            <a:lvl5pPr marL="2057400" indent="-228600" eaLnBrk="0" hangingPunct="0">
              <a:tabLst>
                <a:tab pos="5111750" algn="l"/>
              </a:tabLst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latin typeface="Arial" charset="0"/>
              </a:defRPr>
            </a:lvl9pPr>
          </a:lstStyle>
          <a:p>
            <a:r>
              <a:rPr lang="ru-RU" dirty="0"/>
              <a:t>Вертикальная интеграция вниз (</a:t>
            </a:r>
            <a:r>
              <a:rPr lang="en-US" dirty="0"/>
              <a:t>up-stream):</a:t>
            </a:r>
            <a:endParaRPr lang="ru-RU" dirty="0"/>
          </a:p>
          <a:p>
            <a:pPr lvl="1"/>
            <a:r>
              <a:rPr lang="ru-RU" dirty="0"/>
              <a:t>Контроль сырьевой цепочки</a:t>
            </a:r>
          </a:p>
          <a:p>
            <a:pPr lvl="1"/>
            <a:r>
              <a:rPr lang="ru-RU" dirty="0"/>
              <a:t>Снижение себестоимости, повышение стабильности </a:t>
            </a:r>
            <a:r>
              <a:rPr lang="ru-RU" dirty="0" smtClean="0"/>
              <a:t>бизнеса</a:t>
            </a:r>
          </a:p>
          <a:p>
            <a:pPr lvl="1"/>
            <a:r>
              <a:rPr lang="ru-RU" dirty="0" smtClean="0"/>
              <a:t>Возможность доступа к тарифу </a:t>
            </a:r>
            <a:endParaRPr lang="ru-RU" dirty="0"/>
          </a:p>
          <a:p>
            <a:r>
              <a:rPr lang="ru-RU" dirty="0"/>
              <a:t>МИНУСЫ</a:t>
            </a:r>
          </a:p>
          <a:p>
            <a:pPr lvl="1"/>
            <a:r>
              <a:rPr lang="ru-RU" dirty="0"/>
              <a:t>Значительные </a:t>
            </a:r>
            <a:r>
              <a:rPr lang="ru-RU" dirty="0" smtClean="0"/>
              <a:t>инвестиции</a:t>
            </a:r>
          </a:p>
          <a:p>
            <a:pPr lvl="1"/>
            <a:r>
              <a:rPr lang="ru-RU" dirty="0" smtClean="0"/>
              <a:t>Важен опыт работы в коммунальной сфере</a:t>
            </a:r>
          </a:p>
          <a:p>
            <a:pPr lvl="1"/>
            <a:r>
              <a:rPr lang="ru-RU" dirty="0" smtClean="0"/>
              <a:t>Высокие политические риски</a:t>
            </a:r>
          </a:p>
          <a:p>
            <a:pPr lvl="1"/>
            <a:r>
              <a:rPr lang="ru-RU" dirty="0" smtClean="0"/>
              <a:t>Необходимость работы в нестабильной среде с несовершенным законодательным оформлением</a:t>
            </a:r>
          </a:p>
          <a:p>
            <a:pPr lvl="1"/>
            <a:r>
              <a:rPr lang="ru-RU" dirty="0" smtClean="0"/>
              <a:t>Работа с большим числом сотрудников, в том числе </a:t>
            </a:r>
            <a:r>
              <a:rPr lang="ru-RU" dirty="0" err="1" smtClean="0"/>
              <a:t>низкопрофессиональных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008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1000"/>
                                        <p:tgtEl>
                                          <p:spTgt spid="94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4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4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4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4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10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10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10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10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10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1000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94232" grpId="0" animBg="1"/>
      <p:bldP spid="46" grpId="0" animBg="1"/>
      <p:bldP spid="48" grpId="1" animBg="1"/>
      <p:bldP spid="49" grpId="0" animBg="1"/>
      <p:bldP spid="50" grpId="0" animBg="1"/>
      <p:bldP spid="26" grpId="0"/>
      <p:bldP spid="27" grpId="0"/>
      <p:bldP spid="28" grpId="0"/>
      <p:bldP spid="29" grpId="0"/>
      <p:bldP spid="24" grpId="0" build="allAtOnce" bldLvl="5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2987824" y="980728"/>
            <a:ext cx="335117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30000"/>
              </a:spcBef>
            </a:pPr>
            <a:r>
              <a:rPr lang="ru-RU" sz="1400" b="1" dirty="0" smtClean="0">
                <a:solidFill>
                  <a:srgbClr val="FF0000"/>
                </a:solidFill>
                <a:latin typeface="Trebuchet MS" pitchFamily="34" charset="0"/>
              </a:rPr>
              <a:t>ПОЛИГОН ИЛИ МСС – ИСТОЧНИК ВТОРИЧНОГО СЫРЬЯ</a:t>
            </a:r>
          </a:p>
        </p:txBody>
      </p:sp>
      <p:sp>
        <p:nvSpPr>
          <p:cNvPr id="19457" name="Rectangle 38"/>
          <p:cNvSpPr>
            <a:spLocks noChangeArrowheads="1"/>
          </p:cNvSpPr>
          <p:nvPr/>
        </p:nvSpPr>
        <p:spPr bwMode="auto">
          <a:xfrm>
            <a:off x="4067175" y="0"/>
            <a:ext cx="5076825" cy="549275"/>
          </a:xfrm>
          <a:prstGeom prst="rect">
            <a:avLst/>
          </a:prstGeom>
          <a:solidFill>
            <a:srgbClr val="99CC00">
              <a:alpha val="2588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3203425" y="-99392"/>
            <a:ext cx="5257007" cy="9541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>Что делать переработчику</a:t>
            </a:r>
            <a:r>
              <a:rPr lang="ru-RU" dirty="0" smtClean="0"/>
              <a:t>?.. </a:t>
            </a:r>
            <a:endParaRPr lang="ru-RU" dirty="0"/>
          </a:p>
          <a:p>
            <a:r>
              <a:rPr lang="ru-RU" dirty="0" smtClean="0"/>
              <a:t>Горизонтальная интеграция</a:t>
            </a:r>
            <a:endParaRPr lang="ru-RU" dirty="0"/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4806" y="1628800"/>
            <a:ext cx="2056173" cy="1540682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0" name="Picture 2" descr="C:\Users\constantin.rzaev\Documents\_BUSINESS\ECOTECHNOLOGIES\ECOTECH WWW\PHOTOS\Photos for new pages\sorting station worksho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910" y="3324111"/>
            <a:ext cx="2080319" cy="1473041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www.agrotema.ru/upload/Photos/second-plenk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546" y="4112434"/>
            <a:ext cx="1275950" cy="90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http://vectormetal.ru/wp-content/uploads/2014/09/8-2327104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998" y="5611712"/>
            <a:ext cx="1241256" cy="93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Пластиковые ящик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21" y="4941168"/>
            <a:ext cx="1471129" cy="161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http://www.ua.all.biz/img/ua/catalog/middle/1998797.jpeg?rrr=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272" y="4831065"/>
            <a:ext cx="1255914" cy="67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4" y="3295027"/>
            <a:ext cx="1713126" cy="1142085"/>
          </a:xfrm>
          <a:prstGeom prst="rect">
            <a:avLst/>
          </a:prstGeom>
        </p:spPr>
      </p:pic>
      <p:sp>
        <p:nvSpPr>
          <p:cNvPr id="42" name="Text Box 26"/>
          <p:cNvSpPr txBox="1">
            <a:spLocks noChangeArrowheads="1"/>
          </p:cNvSpPr>
          <p:nvPr/>
        </p:nvSpPr>
        <p:spPr bwMode="auto">
          <a:xfrm>
            <a:off x="7193702" y="1276193"/>
            <a:ext cx="12413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300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Trebuchet MS" pitchFamily="34" charset="0"/>
              </a:rPr>
              <a:t>ПЭТФ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840212" y="1645525"/>
            <a:ext cx="9028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300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Trebuchet MS" pitchFamily="34" charset="0"/>
              </a:rPr>
              <a:t>ПНД 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6804248" y="3645024"/>
            <a:ext cx="12961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300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Trebuchet MS" pitchFamily="34" charset="0"/>
              </a:rPr>
              <a:t>ПВД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1609850" y="4401154"/>
            <a:ext cx="13279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300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Trebuchet MS" pitchFamily="34" charset="0"/>
              </a:rPr>
              <a:t>ПП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7135651" y="1645525"/>
            <a:ext cx="1584176" cy="1972231"/>
            <a:chOff x="6876257" y="4412659"/>
            <a:chExt cx="1584176" cy="1972231"/>
          </a:xfrm>
        </p:grpSpPr>
        <p:pic>
          <p:nvPicPr>
            <p:cNvPr id="7173" name="Picture 5" descr="C:\Users\constantin.rzaev\Documents\_BUSINESS\ECOTECHNOLOGIES\ECOTECH WWW\Безимени-1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7" y="4412659"/>
              <a:ext cx="1584176" cy="1972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7668345" y="5398774"/>
              <a:ext cx="648071" cy="4064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174" name="Picture 6" descr="C:\Users\constantin.rzaev\Documents\_BUSINESS\ECOTECHNOLOGIES\_МАРКЕТИНГ\ВЕДОМОСТИ 6-6-2013\ВЕДОМОСТИ 30 ОКТ 2014\HDPE bottles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92" y="2093575"/>
            <a:ext cx="1701837" cy="120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ООО &quot;КВАРТА&quot; :: Канистра полиэтиленовая емкостью 2 л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490" y="2924944"/>
            <a:ext cx="808287" cy="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media.makler.md/production/an/original/000/004/668/000004668635.jp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680" y="5168592"/>
            <a:ext cx="2327083" cy="128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poliprom-bryansk.ru/images/pvd.gi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contras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739" y="4149080"/>
            <a:ext cx="1325605" cy="98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utoShape 84"/>
          <p:cNvSpPr>
            <a:spLocks noChangeArrowheads="1"/>
          </p:cNvSpPr>
          <p:nvPr/>
        </p:nvSpPr>
        <p:spPr bwMode="auto">
          <a:xfrm>
            <a:off x="5890071" y="2083297"/>
            <a:ext cx="945815" cy="498344"/>
          </a:xfrm>
          <a:prstGeom prst="rightArrow">
            <a:avLst>
              <a:gd name="adj1" fmla="val 50000"/>
              <a:gd name="adj2" fmla="val 77069"/>
            </a:avLst>
          </a:prstGeom>
          <a:solidFill>
            <a:srgbClr val="99CC00">
              <a:alpha val="49019"/>
            </a:srgbClr>
          </a:solidFill>
          <a:ln w="50800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84"/>
          <p:cNvSpPr>
            <a:spLocks noChangeArrowheads="1"/>
          </p:cNvSpPr>
          <p:nvPr/>
        </p:nvSpPr>
        <p:spPr bwMode="auto">
          <a:xfrm rot="10800000">
            <a:off x="2555777" y="2259963"/>
            <a:ext cx="895574" cy="498344"/>
          </a:xfrm>
          <a:prstGeom prst="rightArrow">
            <a:avLst>
              <a:gd name="adj1" fmla="val 50000"/>
              <a:gd name="adj2" fmla="val 77069"/>
            </a:avLst>
          </a:prstGeom>
          <a:solidFill>
            <a:srgbClr val="99CC00">
              <a:alpha val="49019"/>
            </a:srgbClr>
          </a:solidFill>
          <a:ln w="50800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2" descr="ПЭТ микс из Германии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037" y="4941168"/>
            <a:ext cx="2127091" cy="1595318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AutoShape 84"/>
          <p:cNvSpPr>
            <a:spLocks noChangeArrowheads="1"/>
          </p:cNvSpPr>
          <p:nvPr/>
        </p:nvSpPr>
        <p:spPr bwMode="auto">
          <a:xfrm>
            <a:off x="6042470" y="3617756"/>
            <a:ext cx="945815" cy="498344"/>
          </a:xfrm>
          <a:prstGeom prst="rightArrow">
            <a:avLst>
              <a:gd name="adj1" fmla="val 50000"/>
              <a:gd name="adj2" fmla="val 77069"/>
            </a:avLst>
          </a:prstGeom>
          <a:solidFill>
            <a:srgbClr val="99CC00">
              <a:alpha val="49019"/>
            </a:srgbClr>
          </a:solidFill>
          <a:ln w="50800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AutoShape 84"/>
          <p:cNvSpPr>
            <a:spLocks noChangeArrowheads="1"/>
          </p:cNvSpPr>
          <p:nvPr/>
        </p:nvSpPr>
        <p:spPr bwMode="auto">
          <a:xfrm rot="10800000">
            <a:off x="2540037" y="4658848"/>
            <a:ext cx="895574" cy="498344"/>
          </a:xfrm>
          <a:prstGeom prst="rightArrow">
            <a:avLst>
              <a:gd name="adj1" fmla="val 50000"/>
              <a:gd name="adj2" fmla="val 77069"/>
            </a:avLst>
          </a:prstGeom>
          <a:solidFill>
            <a:srgbClr val="99CC00">
              <a:alpha val="49019"/>
            </a:srgbClr>
          </a:solidFill>
          <a:ln w="50800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317481" y="1821592"/>
            <a:ext cx="8430983" cy="3447098"/>
          </a:xfrm>
          <a:prstGeom prst="rect">
            <a:avLst/>
          </a:prstGeom>
          <a:solidFill>
            <a:srgbClr val="92D050">
              <a:alpha val="83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30000"/>
              </a:spcBef>
              <a:tabLst>
                <a:tab pos="5111750" algn="l"/>
              </a:tabLst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defRPr>
            </a:lvl1pPr>
            <a:lvl2pPr marL="1085850" lvl="1" indent="-342900" eaLnBrk="0" hangingPunct="0">
              <a:buFont typeface="Arial" panose="020B0604020202020204" pitchFamily="34" charset="0"/>
              <a:buChar char="•"/>
              <a:tabLst>
                <a:tab pos="5111750" algn="l"/>
              </a:tabLst>
              <a:defRPr sz="2000">
                <a:latin typeface="Trebuchet MS" panose="020B0603020202020204" pitchFamily="34" charset="0"/>
              </a:defRPr>
            </a:lvl2pPr>
            <a:lvl3pPr marL="1143000" indent="-228600" eaLnBrk="0" hangingPunct="0">
              <a:tabLst>
                <a:tab pos="5111750" algn="l"/>
              </a:tabLst>
              <a:defRPr>
                <a:latin typeface="Arial" charset="0"/>
              </a:defRPr>
            </a:lvl3pPr>
            <a:lvl4pPr marL="1600200" indent="-228600" eaLnBrk="0" hangingPunct="0">
              <a:tabLst>
                <a:tab pos="5111750" algn="l"/>
              </a:tabLst>
              <a:defRPr>
                <a:latin typeface="Arial" charset="0"/>
              </a:defRPr>
            </a:lvl4pPr>
            <a:lvl5pPr marL="2057400" indent="-228600" eaLnBrk="0" hangingPunct="0">
              <a:tabLst>
                <a:tab pos="5111750" algn="l"/>
              </a:tabLst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latin typeface="Arial" charset="0"/>
              </a:defRPr>
            </a:lvl9pPr>
          </a:lstStyle>
          <a:p>
            <a:r>
              <a:rPr lang="ru-RU" dirty="0"/>
              <a:t>Горизонтальная интеграция</a:t>
            </a:r>
            <a:r>
              <a:rPr lang="en-US" dirty="0"/>
              <a:t>:</a:t>
            </a:r>
            <a:endParaRPr lang="ru-R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200" dirty="0"/>
              <a:t>ПЛЮСЫ:</a:t>
            </a:r>
          </a:p>
          <a:p>
            <a:pPr lvl="1"/>
            <a:r>
              <a:rPr lang="ru-RU" dirty="0"/>
              <a:t>Наиболее эффективное использование каналов снабжения</a:t>
            </a:r>
          </a:p>
          <a:p>
            <a:pPr lvl="1"/>
            <a:r>
              <a:rPr lang="ru-RU" dirty="0" smtClean="0"/>
              <a:t>Снижение условно-постоянных затрат</a:t>
            </a:r>
          </a:p>
          <a:p>
            <a:pPr lvl="1"/>
            <a:r>
              <a:rPr lang="ru-RU" dirty="0" smtClean="0"/>
              <a:t>Снижение отраслевых и </a:t>
            </a:r>
            <a:r>
              <a:rPr lang="ru-RU" dirty="0" err="1" smtClean="0"/>
              <a:t>сезональных</a:t>
            </a:r>
            <a:r>
              <a:rPr lang="ru-RU" dirty="0" smtClean="0"/>
              <a:t> рисков</a:t>
            </a:r>
          </a:p>
          <a:p>
            <a:pPr marL="742950" lvl="1" indent="0">
              <a:buNone/>
            </a:pPr>
            <a:endParaRPr lang="ru-R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200" dirty="0"/>
              <a:t>МИНУСЫ</a:t>
            </a:r>
          </a:p>
          <a:p>
            <a:pPr lvl="1"/>
            <a:r>
              <a:rPr lang="ru-RU" dirty="0"/>
              <a:t>Технологические риски работы с другим полимером</a:t>
            </a:r>
          </a:p>
          <a:p>
            <a:pPr lvl="1"/>
            <a:r>
              <a:rPr lang="ru-RU" dirty="0"/>
              <a:t>Необходимость дополнительных инвестиций в оборудование</a:t>
            </a:r>
          </a:p>
        </p:txBody>
      </p:sp>
    </p:spTree>
    <p:extLst>
      <p:ext uri="{BB962C8B-B14F-4D97-AF65-F5344CB8AC3E}">
        <p14:creationId xmlns:p14="http://schemas.microsoft.com/office/powerpoint/2010/main" val="81635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10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1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10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10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10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1000"/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1000"/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26" grpId="0"/>
      <p:bldP spid="27" grpId="0"/>
      <p:bldP spid="30" grpId="0" animBg="1"/>
      <p:bldP spid="31" grpId="0" animBg="1"/>
      <p:bldP spid="35" grpId="0" animBg="1"/>
      <p:bldP spid="36" grpId="0" animBg="1"/>
      <p:bldP spid="38" grpId="0" build="allAtOnce" bldLvl="5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7859216" cy="868958"/>
          </a:xfrm>
        </p:spPr>
        <p:txBody>
          <a:bodyPr>
            <a:noAutofit/>
          </a:bodyPr>
          <a:lstStyle/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Модель Компании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ЭкоТехнологии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…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36" name="Picture 2" descr="Q:\Application Data\Documents\1 Current Project\0PETCommercial\Аналитика\Креон\Кипа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7979" y="5098544"/>
            <a:ext cx="1172173" cy="121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Стрелка углом 36"/>
          <p:cNvSpPr/>
          <p:nvPr/>
        </p:nvSpPr>
        <p:spPr>
          <a:xfrm>
            <a:off x="699604" y="3970257"/>
            <a:ext cx="2144204" cy="826895"/>
          </a:xfrm>
          <a:prstGeom prst="bentArrow">
            <a:avLst>
              <a:gd name="adj1" fmla="val 21699"/>
              <a:gd name="adj2" fmla="val 25000"/>
              <a:gd name="adj3" fmla="val 25000"/>
              <a:gd name="adj4" fmla="val 43750"/>
            </a:avLst>
          </a:prstGeom>
          <a:solidFill>
            <a:srgbClr val="00B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Picture 7" descr="Q:\Application Data\Documents\1 Current Project\0PETCommercial\Аналитика\Креон\Хлопья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2788" y="5037486"/>
            <a:ext cx="1199694" cy="83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Q:\Application Data\Documents\1 Current Project\0PETCommercial\Аналитика\Креон\Лента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973710" y="5253905"/>
            <a:ext cx="12382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Q:\Application Data\Documents\1 Current Project\ВАСМА\ВАСМА 10-13 ноября 2008\Логотипы\ET logo 1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3645023"/>
            <a:ext cx="1088271" cy="108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Стрелка вправо 54"/>
          <p:cNvSpPr/>
          <p:nvPr/>
        </p:nvSpPr>
        <p:spPr>
          <a:xfrm rot="21600000">
            <a:off x="4114801" y="3970257"/>
            <a:ext cx="1825352" cy="432000"/>
          </a:xfrm>
          <a:prstGeom prst="rightArrow">
            <a:avLst/>
          </a:prstGeom>
          <a:solidFill>
            <a:srgbClr val="00B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1"/>
              </a:solidFill>
            </a:endParaRPr>
          </a:p>
        </p:txBody>
      </p:sp>
      <p:sp>
        <p:nvSpPr>
          <p:cNvPr id="56" name="Стрелка вправо 55"/>
          <p:cNvSpPr/>
          <p:nvPr/>
        </p:nvSpPr>
        <p:spPr>
          <a:xfrm rot="13534588">
            <a:off x="5637062" y="3147561"/>
            <a:ext cx="768115" cy="432000"/>
          </a:xfrm>
          <a:prstGeom prst="rightArrow">
            <a:avLst/>
          </a:prstGeom>
          <a:solidFill>
            <a:srgbClr val="00B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1"/>
              </a:solidFill>
            </a:endParaRPr>
          </a:p>
        </p:txBody>
      </p:sp>
      <p:sp>
        <p:nvSpPr>
          <p:cNvPr id="57" name="Стрелка вправо 56"/>
          <p:cNvSpPr/>
          <p:nvPr/>
        </p:nvSpPr>
        <p:spPr>
          <a:xfrm rot="5400000">
            <a:off x="4624216" y="3940468"/>
            <a:ext cx="1623808" cy="432000"/>
          </a:xfrm>
          <a:prstGeom prst="rightArrow">
            <a:avLst/>
          </a:prstGeom>
          <a:solidFill>
            <a:srgbClr val="00B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1"/>
              </a:solidFill>
            </a:endParaRPr>
          </a:p>
        </p:txBody>
      </p:sp>
      <p:sp>
        <p:nvSpPr>
          <p:cNvPr id="58" name="Стрелка вправо 57"/>
          <p:cNvSpPr/>
          <p:nvPr/>
        </p:nvSpPr>
        <p:spPr>
          <a:xfrm rot="10800000">
            <a:off x="4137382" y="5490472"/>
            <a:ext cx="578634" cy="432000"/>
          </a:xfrm>
          <a:prstGeom prst="rightArrow">
            <a:avLst/>
          </a:prstGeom>
          <a:solidFill>
            <a:srgbClr val="00B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1"/>
              </a:solidFill>
            </a:endParaRPr>
          </a:p>
        </p:txBody>
      </p:sp>
      <p:sp>
        <p:nvSpPr>
          <p:cNvPr id="59" name="Стрелка вправо 58"/>
          <p:cNvSpPr/>
          <p:nvPr/>
        </p:nvSpPr>
        <p:spPr>
          <a:xfrm rot="10800000">
            <a:off x="1787661" y="5426872"/>
            <a:ext cx="768115" cy="432000"/>
          </a:xfrm>
          <a:prstGeom prst="rightArrow">
            <a:avLst/>
          </a:prstGeom>
          <a:solidFill>
            <a:srgbClr val="00B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1"/>
              </a:solidFill>
            </a:endParaRPr>
          </a:p>
        </p:txBody>
      </p:sp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1827987"/>
            <a:ext cx="1656185" cy="1240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90196" y="4575468"/>
            <a:ext cx="1116734" cy="1356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Стрелка вправо 61"/>
          <p:cNvSpPr/>
          <p:nvPr/>
        </p:nvSpPr>
        <p:spPr>
          <a:xfrm rot="5400000">
            <a:off x="7800136" y="3724334"/>
            <a:ext cx="886740" cy="432000"/>
          </a:xfrm>
          <a:prstGeom prst="rightArrow">
            <a:avLst/>
          </a:prstGeom>
          <a:solidFill>
            <a:srgbClr val="00B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1"/>
              </a:solidFill>
            </a:endParaRPr>
          </a:p>
        </p:txBody>
      </p:sp>
      <p:pic>
        <p:nvPicPr>
          <p:cNvPr id="63" name="Picture 13" descr="C:\Users\Anton\AppData\Local\Microsoft\Windows\Temporary Internet Files\Content.IE5\XLL6CXUX\MC900351741[1].wmf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3231" y="3941357"/>
            <a:ext cx="675226" cy="55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0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7419" y="3714685"/>
            <a:ext cx="922853" cy="108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13" descr="C:\Users\Anton\AppData\Local\Microsoft\Windows\Temporary Internet Files\Content.IE5\XLL6CXUX\MC900351741[1].wmf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8842" y="3941357"/>
            <a:ext cx="675226" cy="55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5" descr="Q:\Application Data\Desktop\Smile.gif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4416" y="3573016"/>
            <a:ext cx="558180" cy="50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0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791744" y="1761432"/>
            <a:ext cx="2445702" cy="1523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11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013806"/>
            <a:ext cx="1018803" cy="1018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" name="Стрелка вправо 68"/>
          <p:cNvSpPr/>
          <p:nvPr/>
        </p:nvSpPr>
        <p:spPr>
          <a:xfrm rot="21600000">
            <a:off x="1396633" y="2204864"/>
            <a:ext cx="440360" cy="455754"/>
          </a:xfrm>
          <a:prstGeom prst="rightArrow">
            <a:avLst/>
          </a:prstGeom>
          <a:solidFill>
            <a:srgbClr val="00B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трелка вправо 69"/>
          <p:cNvSpPr/>
          <p:nvPr/>
        </p:nvSpPr>
        <p:spPr>
          <a:xfrm rot="21600000">
            <a:off x="4131640" y="2181158"/>
            <a:ext cx="440360" cy="455754"/>
          </a:xfrm>
          <a:prstGeom prst="rightArrow">
            <a:avLst/>
          </a:prstGeom>
          <a:solidFill>
            <a:srgbClr val="00B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" name="Picture 3" descr="Q:\Application Data\Documents\1 Current Project\0PETCommercial\Аналитика\Креон\МСС-2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355976" y="1725424"/>
            <a:ext cx="2132147" cy="170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Стрелка вправо 71"/>
          <p:cNvSpPr/>
          <p:nvPr/>
        </p:nvSpPr>
        <p:spPr>
          <a:xfrm rot="21600000">
            <a:off x="6588224" y="2181158"/>
            <a:ext cx="440360" cy="455754"/>
          </a:xfrm>
          <a:prstGeom prst="rightArrow">
            <a:avLst/>
          </a:prstGeom>
          <a:solidFill>
            <a:srgbClr val="00B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2555776" y="3573016"/>
            <a:ext cx="1796043" cy="2745596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4" name="Picture 14"/>
          <p:cNvPicPr>
            <a:picLocks noChangeAspect="1" noChangeArrowheads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36196" y="1900943"/>
            <a:ext cx="1449670" cy="1225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13" descr="C:\Users\Anton\AppData\Local\Microsoft\Windows\Temporary Internet Files\Content.IE5\XLL6CXUX\MC900351741[1].wmf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3099" y="2133112"/>
            <a:ext cx="941151" cy="76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Крест 75"/>
          <p:cNvSpPr/>
          <p:nvPr/>
        </p:nvSpPr>
        <p:spPr>
          <a:xfrm rot="2741126">
            <a:off x="5093917" y="2018795"/>
            <a:ext cx="934226" cy="910294"/>
          </a:xfrm>
          <a:prstGeom prst="plus">
            <a:avLst>
              <a:gd name="adj" fmla="val 45250"/>
            </a:avLst>
          </a:prstGeom>
          <a:solidFill>
            <a:srgbClr val="FF0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Picture 2" descr="C:\Users\Anton\AppData\Local\Microsoft\Windows\Temporary Internet Files\Content.IE5\XLL6CXUX\MC900215569[1].wmf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486" y="5157192"/>
            <a:ext cx="1736210" cy="88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1" descr="Q:\Application Data\Documents\1 Current Project\ВАСМА\ВАСМА 23-25 октября 2012\Имиджи\eco_tit.gif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4685132"/>
            <a:ext cx="1495064" cy="25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1294" y="4870002"/>
            <a:ext cx="1435102" cy="13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2708176" y="3496964"/>
            <a:ext cx="4744144" cy="1601580"/>
          </a:xfrm>
          <a:prstGeom prst="rect">
            <a:avLst/>
          </a:prstGeom>
          <a:noFill/>
          <a:ln w="508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097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2" grpId="0" animBg="1"/>
      <p:bldP spid="69" grpId="0" animBg="1"/>
      <p:bldP spid="70" grpId="0" animBg="1"/>
      <p:bldP spid="72" grpId="0" animBg="1"/>
      <p:bldP spid="73" grpId="0" animBg="1"/>
      <p:bldP spid="76" grpId="0" animBg="1"/>
      <p:bldP spid="76" grpId="1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3728" y="1072043"/>
            <a:ext cx="4907113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1300" dirty="0" smtClean="0">
                <a:solidFill>
                  <a:srgbClr val="B9FFFF"/>
                </a:solidFill>
                <a:sym typeface="Wingdings 2"/>
              </a:rPr>
              <a:t></a:t>
            </a:r>
            <a:endParaRPr lang="ru-RU" sz="41300" dirty="0">
              <a:solidFill>
                <a:srgbClr val="B9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4680520" cy="508918"/>
          </a:xfrm>
        </p:spPr>
        <p:txBody>
          <a:bodyPr>
            <a:noAutofit/>
          </a:bodyPr>
          <a:lstStyle/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Финальные выводы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35496" y="1628800"/>
            <a:ext cx="8928992" cy="530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Пластмассы (полимеры)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– одна из наиболее пригодных к сбору и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рециклингу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полезных фракций ТБО, главный ресурс при этом – муниципальный мусор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Слабыми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сторонами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России для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рециклеров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являются незрелость соответствующего законодательства, менталитет жителей и потребителей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вторички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, низкая плотность населения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и, как результат, по-прежнему низкие показатели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коллекции, не позволяющими достичь масштаба производства, обеспечивающего его рентабельность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342900" indent="-342900" eaLnBrk="1" hangingPunct="1"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ü"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Дополнительные возможности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для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рециклинга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в России связаны с высокими ценами на первичное сырье и физически значительными масштабами образования ТБО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В сегодняшней ситуации для выживания, помимо эффекта масштаба,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рециклеры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могут рассматривать как вертикальную, так и горизонтальную интеграцию. Важно правильно сделать выбор исходя из позиции на рынке, ключевых компетенций и имеющихся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ресурсов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, а также трезво оценить ключевые факторы успеха:</a:t>
            </a:r>
          </a:p>
          <a:p>
            <a:pPr lvl="1">
              <a:lnSpc>
                <a:spcPct val="110000"/>
              </a:lnSpc>
              <a:buFont typeface="Arial" pitchFamily="34" charset="0"/>
              <a:buChar char="•"/>
            </a:pPr>
            <a:r>
              <a:rPr lang="ru-RU" sz="1400" dirty="0">
                <a:latin typeface="Trebuchet MS" panose="020B0603020202020204" pitchFamily="34" charset="0"/>
              </a:rPr>
              <a:t>доступ к сырью (отходам) в достаточном объеме и по низкой цене</a:t>
            </a:r>
          </a:p>
          <a:p>
            <a:pPr lvl="1">
              <a:lnSpc>
                <a:spcPct val="110000"/>
              </a:lnSpc>
              <a:buFont typeface="Arial" pitchFamily="34" charset="0"/>
              <a:buChar char="•"/>
            </a:pPr>
            <a:r>
              <a:rPr lang="ru-RU" sz="1400" dirty="0">
                <a:latin typeface="Trebuchet MS" panose="020B0603020202020204" pitchFamily="34" charset="0"/>
              </a:rPr>
              <a:t>способность руководить рабочими, готовыми работать с отходами </a:t>
            </a:r>
            <a:r>
              <a:rPr lang="en-US" sz="1400" dirty="0">
                <a:latin typeface="Trebuchet MS" panose="020B0603020202020204" pitchFamily="34" charset="0"/>
                <a:sym typeface="Wingdings" pitchFamily="2" charset="2"/>
              </a:rPr>
              <a:t></a:t>
            </a:r>
            <a:endParaRPr lang="ru-RU" sz="1400" dirty="0">
              <a:latin typeface="Trebuchet MS" panose="020B0603020202020204" pitchFamily="34" charset="0"/>
              <a:sym typeface="Wingdings" pitchFamily="2" charset="2"/>
            </a:endParaRPr>
          </a:p>
          <a:p>
            <a:pPr lvl="1">
              <a:lnSpc>
                <a:spcPct val="110000"/>
              </a:lnSpc>
              <a:buFont typeface="Arial" pitchFamily="34" charset="0"/>
              <a:buChar char="•"/>
            </a:pPr>
            <a:r>
              <a:rPr lang="ru-RU" sz="1400" dirty="0">
                <a:latin typeface="Trebuchet MS" panose="020B0603020202020204" pitchFamily="34" charset="0"/>
                <a:sym typeface="Wingdings" pitchFamily="2" charset="2"/>
              </a:rPr>
              <a:t>оптимальный выбор аппаратного парка (баланс между стоимостью и технологичностью оборудования с учетом специфики российских отходов)</a:t>
            </a:r>
          </a:p>
          <a:p>
            <a:pPr lvl="1">
              <a:lnSpc>
                <a:spcPct val="110000"/>
              </a:lnSpc>
              <a:buFont typeface="Arial" pitchFamily="34" charset="0"/>
              <a:buChar char="•"/>
            </a:pPr>
            <a:r>
              <a:rPr lang="ru-RU" sz="1400" dirty="0">
                <a:latin typeface="Trebuchet MS" panose="020B0603020202020204" pitchFamily="34" charset="0"/>
                <a:sym typeface="Wingdings" pitchFamily="2" charset="2"/>
              </a:rPr>
              <a:t>готовность инвестировать в </a:t>
            </a:r>
            <a:r>
              <a:rPr lang="en-US" sz="1400" dirty="0">
                <a:latin typeface="Trebuchet MS" panose="020B0603020202020204" pitchFamily="34" charset="0"/>
                <a:sym typeface="Wingdings" pitchFamily="2" charset="2"/>
              </a:rPr>
              <a:t>R&amp;D</a:t>
            </a:r>
            <a:r>
              <a:rPr lang="ru-RU" sz="1400" dirty="0">
                <a:latin typeface="Trebuchet MS" panose="020B0603020202020204" pitchFamily="34" charset="0"/>
                <a:sym typeface="Wingdings" pitchFamily="2" charset="2"/>
              </a:rPr>
              <a:t> и долгосрочные отношения с потребителями</a:t>
            </a:r>
          </a:p>
          <a:p>
            <a:pPr lvl="1">
              <a:lnSpc>
                <a:spcPct val="110000"/>
              </a:lnSpc>
              <a:buFont typeface="Arial" pitchFamily="34" charset="0"/>
              <a:buChar char="•"/>
            </a:pPr>
            <a:r>
              <a:rPr lang="ru-RU" sz="1400" dirty="0">
                <a:latin typeface="Trebuchet MS" panose="020B0603020202020204" pitchFamily="34" charset="0"/>
                <a:sym typeface="Wingdings" pitchFamily="2" charset="2"/>
              </a:rPr>
              <a:t>понимание особенностей отрасли и умение с ними мириться и справиться</a:t>
            </a:r>
          </a:p>
          <a:p>
            <a:pPr marL="342900" indent="-342900" eaLnBrk="1" hangingPunct="1">
              <a:spcBef>
                <a:spcPct val="30000"/>
              </a:spcBef>
              <a:buFont typeface="Wingdings" pitchFamily="2" charset="2"/>
              <a:buChar char="ü"/>
            </a:pP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400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79366" y="620688"/>
            <a:ext cx="8197090" cy="41549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defRPr>
            </a:lvl1pPr>
            <a:lvl2pPr marL="742950" indent="-28575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2pPr>
            <a:lvl3pPr marL="1143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3pPr>
            <a:lvl4pPr marL="1600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4pPr>
            <a:lvl5pPr marL="20574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4400" dirty="0" smtClean="0"/>
              <a:t>Благодарим вас</a:t>
            </a:r>
          </a:p>
          <a:p>
            <a:pPr algn="ctr">
              <a:lnSpc>
                <a:spcPct val="150000"/>
              </a:lnSpc>
            </a:pPr>
            <a:r>
              <a:rPr lang="ru-RU" sz="4400" dirty="0" smtClean="0"/>
              <a:t>за Ваше чувство юмора!</a:t>
            </a:r>
          </a:p>
          <a:p>
            <a:pPr algn="ctr">
              <a:lnSpc>
                <a:spcPct val="150000"/>
              </a:lnSpc>
            </a:pPr>
            <a:r>
              <a:rPr lang="ru-RU" sz="4400" b="1" dirty="0" smtClean="0"/>
              <a:t>Всё, что вы сейчас услышали - … правда!</a:t>
            </a:r>
            <a:endParaRPr lang="ru-RU" sz="4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869160"/>
            <a:ext cx="987551" cy="1628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187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859216" cy="57606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На какие вопросы мы хотим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ответить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44216"/>
            <a:ext cx="8064896" cy="470912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1800" dirty="0" smtClean="0"/>
              <a:t>Каковы </a:t>
            </a:r>
            <a:r>
              <a:rPr lang="ru-RU" sz="1800" dirty="0"/>
              <a:t>ключевые </a:t>
            </a:r>
            <a:r>
              <a:rPr lang="ru-RU" sz="1800" dirty="0" smtClean="0"/>
              <a:t>факторы, влияющие сегодня на развитие рынка </a:t>
            </a:r>
            <a:r>
              <a:rPr lang="ru-RU" sz="1800" dirty="0" err="1" smtClean="0"/>
              <a:t>рециклинга</a:t>
            </a:r>
            <a:r>
              <a:rPr lang="ru-RU" sz="1800" dirty="0" smtClean="0"/>
              <a:t> полезных фракций ТБО?</a:t>
            </a:r>
            <a:endParaRPr lang="ru-RU" sz="180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1800" dirty="0" smtClean="0"/>
              <a:t>Почему отходы пластмасс </a:t>
            </a:r>
            <a:r>
              <a:rPr lang="en-US" sz="1800" dirty="0" smtClean="0"/>
              <a:t>/ </a:t>
            </a:r>
            <a:r>
              <a:rPr lang="ru-RU" sz="1800" dirty="0" smtClean="0"/>
              <a:t>полимеров в мире и в России в частности являются наиболее популярными сегодня ТБО для </a:t>
            </a:r>
            <a:r>
              <a:rPr lang="ru-RU" sz="1800" dirty="0" err="1" smtClean="0"/>
              <a:t>рециклинга</a:t>
            </a:r>
            <a:r>
              <a:rPr lang="ru-RU" sz="1800" dirty="0" smtClean="0"/>
              <a:t>?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1800" dirty="0"/>
              <a:t>Где образуются </a:t>
            </a:r>
            <a:r>
              <a:rPr lang="ru-RU" sz="1800" dirty="0" err="1"/>
              <a:t>вторпластмассы</a:t>
            </a:r>
            <a:r>
              <a:rPr lang="ru-RU" sz="1800" dirty="0"/>
              <a:t> и в каком виде? Какие основные пластмассы на сегодня </a:t>
            </a:r>
            <a:r>
              <a:rPr lang="ru-RU" sz="1800" dirty="0" err="1"/>
              <a:t>рециклируются</a:t>
            </a:r>
            <a:r>
              <a:rPr lang="ru-RU" sz="1800" dirty="0"/>
              <a:t> и используются?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1800" dirty="0" smtClean="0"/>
              <a:t>Что представляет из себя текущая экономика </a:t>
            </a:r>
            <a:r>
              <a:rPr lang="ru-RU" sz="1800" dirty="0" err="1" smtClean="0"/>
              <a:t>рециклингового</a:t>
            </a:r>
            <a:r>
              <a:rPr lang="ru-RU" sz="1800" dirty="0" smtClean="0"/>
              <a:t> бизнеса в России?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1800" dirty="0" smtClean="0"/>
              <a:t>Какова </a:t>
            </a:r>
            <a:r>
              <a:rPr lang="ru-RU" sz="1800" dirty="0"/>
              <a:t>реальность рынка ТБО (твердых бытовых отходов)</a:t>
            </a:r>
            <a:r>
              <a:rPr lang="en-US" sz="1800" dirty="0"/>
              <a:t> </a:t>
            </a:r>
            <a:r>
              <a:rPr lang="ru-RU" sz="1800" dirty="0"/>
              <a:t>как основного источника образования </a:t>
            </a:r>
            <a:r>
              <a:rPr lang="ru-RU" sz="1800" dirty="0" err="1"/>
              <a:t>вторполимеров</a:t>
            </a:r>
            <a:r>
              <a:rPr lang="ru-RU" sz="1800" dirty="0"/>
              <a:t>?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1800" dirty="0" smtClean="0"/>
              <a:t>Что мешает </a:t>
            </a:r>
            <a:r>
              <a:rPr lang="ru-RU" sz="1800" dirty="0" err="1" smtClean="0"/>
              <a:t>рециклингу</a:t>
            </a:r>
            <a:r>
              <a:rPr lang="ru-RU" sz="1800" dirty="0" smtClean="0"/>
              <a:t> сегодня в России превратиться в капиталоемкую и привлекательную для инвестиций отрасль?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601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5" y="1846656"/>
            <a:ext cx="747179" cy="87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4146" y="2934777"/>
            <a:ext cx="2110289" cy="29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217" y="1846656"/>
            <a:ext cx="901780" cy="89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756" y="2934777"/>
            <a:ext cx="2209068" cy="27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 descr="сборка сборок!!!2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524328" y="3356992"/>
            <a:ext cx="1460119" cy="1175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Q:\Application Data\Documents\1 Current Project\0PETCommercial\Аналитика\Креон\Кипа.gif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5373216"/>
            <a:ext cx="1133051" cy="117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Q:\Application Data\Documents\1 Current Project\0PETCommercial\Аналитика\Креон\Бутылка-2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5197" y="3079887"/>
            <a:ext cx="61912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Q:\Application Data\Documents\1 Current Project\0PETCommercial\Аналитика\Креон\МСС-мал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5668059"/>
            <a:ext cx="1512168" cy="121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714" y="3356992"/>
            <a:ext cx="4572000" cy="29731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ru-RU" b="1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Основана: </a:t>
            </a:r>
            <a:r>
              <a:rPr lang="en-US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IV</a:t>
            </a:r>
            <a:r>
              <a:rPr lang="ru-RU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</a:t>
            </a:r>
            <a:r>
              <a:rPr lang="ru-RU" b="1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кв. </a:t>
            </a:r>
            <a:r>
              <a:rPr lang="ru-RU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200</a:t>
            </a:r>
            <a:r>
              <a:rPr lang="en-US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5</a:t>
            </a:r>
            <a:r>
              <a:rPr lang="ru-RU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</a:t>
            </a:r>
            <a:r>
              <a:rPr lang="ru-RU" b="1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г.</a:t>
            </a:r>
          </a:p>
          <a:p>
            <a:pPr>
              <a:lnSpc>
                <a:spcPct val="130000"/>
              </a:lnSpc>
              <a:defRPr/>
            </a:pPr>
            <a:r>
              <a:rPr lang="ru-RU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Расположение</a:t>
            </a:r>
            <a:r>
              <a:rPr lang="ru-RU" b="1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: г. Тверь</a:t>
            </a:r>
          </a:p>
          <a:p>
            <a:pPr>
              <a:lnSpc>
                <a:spcPct val="130000"/>
              </a:lnSpc>
              <a:defRPr/>
            </a:pPr>
            <a:r>
              <a:rPr lang="ru-RU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Объем переработки</a:t>
            </a:r>
            <a:r>
              <a:rPr lang="en-US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(</a:t>
            </a:r>
            <a:r>
              <a:rPr lang="ru-RU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в год): </a:t>
            </a:r>
            <a:endParaRPr lang="ru-RU" b="1" spc="-1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179388" indent="-179388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ru-RU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12 </a:t>
            </a:r>
            <a:r>
              <a:rPr lang="ru-RU" b="1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250 </a:t>
            </a:r>
            <a:r>
              <a:rPr lang="ru-RU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тонн ПЭТ-бутылок</a:t>
            </a:r>
            <a:endParaRPr lang="ru-RU" b="1" spc="-1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>
              <a:lnSpc>
                <a:spcPct val="130000"/>
              </a:lnSpc>
              <a:defRPr/>
            </a:pPr>
            <a:r>
              <a:rPr lang="ru-RU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или</a:t>
            </a:r>
            <a:endParaRPr lang="ru-RU" b="1" spc="-1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179388" indent="-179388">
              <a:lnSpc>
                <a:spcPct val="130000"/>
              </a:lnSpc>
              <a:buFont typeface="Arial" pitchFamily="34" charset="0"/>
              <a:buChar char="•"/>
              <a:tabLst>
                <a:tab pos="1966913" algn="l"/>
              </a:tabLst>
              <a:defRPr/>
            </a:pPr>
            <a:r>
              <a:rPr lang="en-US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~</a:t>
            </a:r>
            <a:r>
              <a:rPr lang="ru-RU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350 </a:t>
            </a:r>
            <a:r>
              <a:rPr lang="ru-RU" b="1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млн. ПЭТ </a:t>
            </a:r>
            <a:r>
              <a:rPr lang="ru-RU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бутылок</a:t>
            </a:r>
          </a:p>
          <a:p>
            <a:pPr>
              <a:lnSpc>
                <a:spcPct val="130000"/>
              </a:lnSpc>
              <a:tabLst>
                <a:tab pos="1966913" algn="l"/>
              </a:tabLst>
              <a:defRPr/>
            </a:pPr>
            <a:r>
              <a:rPr lang="ru-RU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Более 140 поставщиков                            ПЭТ-бутылки</a:t>
            </a:r>
            <a:endParaRPr lang="ru-RU" b="1" spc="-1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52528" y="3356992"/>
            <a:ext cx="3995936" cy="333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b="1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Основана: </a:t>
            </a:r>
            <a:r>
              <a:rPr lang="en-US" b="1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I</a:t>
            </a:r>
            <a:r>
              <a:rPr lang="ru-RU" b="1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кв. 2008 г.</a:t>
            </a:r>
          </a:p>
          <a:p>
            <a:pPr>
              <a:lnSpc>
                <a:spcPct val="130000"/>
              </a:lnSpc>
            </a:pPr>
            <a:r>
              <a:rPr lang="ru-RU" b="1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Расположение: г. Тверь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ru-RU" b="1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п</a:t>
            </a:r>
            <a:r>
              <a:rPr lang="ru-RU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одвижные полы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ru-RU" b="1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к</a:t>
            </a:r>
            <a:r>
              <a:rPr lang="ru-RU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онвейерное </a:t>
            </a:r>
            <a:r>
              <a:rPr lang="ru-RU" b="1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оборудование 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ru-RU" b="1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м</a:t>
            </a:r>
            <a:r>
              <a:rPr lang="ru-RU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усоросортировочные станции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ru-RU" b="1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л</a:t>
            </a:r>
            <a:r>
              <a:rPr lang="ru-RU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инии </a:t>
            </a:r>
            <a:r>
              <a:rPr lang="ru-RU" b="1" spc="-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автосортировки</a:t>
            </a:r>
            <a:r>
              <a:rPr lang="ru-RU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полимеров</a:t>
            </a:r>
            <a:endParaRPr lang="ru-RU" b="1" spc="-1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>
              <a:lnSpc>
                <a:spcPct val="130000"/>
              </a:lnSpc>
            </a:pPr>
            <a:r>
              <a:rPr lang="ru-RU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С 2011 года введено в эксплуатацию    9 мусоросортировочных          станций</a:t>
            </a:r>
            <a:endParaRPr lang="ru-RU" b="1" spc="-1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30684" y="471810"/>
            <a:ext cx="7969708" cy="868958"/>
          </a:xfrm>
        </p:spPr>
        <p:txBody>
          <a:bodyPr>
            <a:noAutofit/>
          </a:bodyPr>
          <a:lstStyle/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Почему мы частично можем 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ответить на эти вопросы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330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5"/>
          <p:cNvSpPr/>
          <p:nvPr/>
        </p:nvSpPr>
        <p:spPr>
          <a:xfrm rot="8569989">
            <a:off x="3812919" y="3809982"/>
            <a:ext cx="894828" cy="328226"/>
          </a:xfrm>
          <a:prstGeom prst="rightArrow">
            <a:avLst/>
          </a:prstGeom>
          <a:solidFill>
            <a:srgbClr val="00B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476672"/>
            <a:ext cx="7859216" cy="86895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ТБО, как источник сырья 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для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рециклинга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144" y="3955528"/>
            <a:ext cx="3234400" cy="24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179512" y="1628800"/>
            <a:ext cx="4320480" cy="196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179388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9388" indent="-179388" eaLnBrk="1" hangingPunct="1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</a:pPr>
            <a:r>
              <a:rPr lang="ru-RU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Примерный объем ТБО, </a:t>
            </a:r>
            <a:r>
              <a:rPr lang="ru-RU" sz="13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образующихся </a:t>
            </a:r>
            <a:r>
              <a:rPr lang="ru-RU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в России ежегодно </a:t>
            </a:r>
            <a:r>
              <a:rPr lang="ru-RU" sz="13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60-70</a:t>
            </a:r>
            <a:r>
              <a:rPr lang="ru-RU" sz="13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</a:t>
            </a:r>
            <a:r>
              <a:rPr lang="ru-RU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млн. </a:t>
            </a:r>
            <a:r>
              <a:rPr lang="ru-RU" sz="13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тонн </a:t>
            </a:r>
            <a:r>
              <a:rPr lang="ru-RU" sz="13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(2013 год)</a:t>
            </a:r>
            <a:endParaRPr lang="ru-RU" sz="135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179388" indent="-179388" eaLnBrk="1" hangingPunct="1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</a:pPr>
            <a:r>
              <a:rPr lang="ru-RU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Объем полезных фракций, содержащихся в них: </a:t>
            </a:r>
            <a:r>
              <a:rPr lang="ru-RU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около </a:t>
            </a:r>
            <a:r>
              <a:rPr lang="ru-RU" sz="13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20 </a:t>
            </a:r>
            <a:r>
              <a:rPr lang="ru-RU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млн. тонн в год</a:t>
            </a:r>
          </a:p>
          <a:p>
            <a:pPr marL="179388" indent="-179388" eaLnBrk="1" hangingPunct="1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</a:pPr>
            <a:r>
              <a:rPr lang="ru-RU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Из них, </a:t>
            </a:r>
            <a:r>
              <a:rPr lang="ru-RU" sz="13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объем пластмасс около </a:t>
            </a:r>
            <a:r>
              <a:rPr lang="ru-RU" sz="13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4 </a:t>
            </a:r>
            <a:r>
              <a:rPr lang="ru-RU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млн. тонн</a:t>
            </a:r>
            <a:r>
              <a:rPr lang="ru-RU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, в том числе </a:t>
            </a:r>
            <a:r>
              <a:rPr lang="ru-RU" sz="13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ПЭТ </a:t>
            </a:r>
            <a:r>
              <a:rPr lang="en-US" sz="13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~</a:t>
            </a:r>
            <a:r>
              <a:rPr lang="ru-RU" sz="13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600.000 </a:t>
            </a:r>
            <a:r>
              <a:rPr lang="ru-RU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тонн</a:t>
            </a:r>
          </a:p>
          <a:p>
            <a:pPr marL="179388" indent="-179388" eaLnBrk="1" hangingPunct="1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</a:pPr>
            <a:r>
              <a:rPr lang="ru-RU" sz="13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Октябрь-2014: </a:t>
            </a:r>
            <a:r>
              <a:rPr lang="ru-RU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собирается и перерабатывается в год </a:t>
            </a:r>
            <a:r>
              <a:rPr lang="ru-RU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около </a:t>
            </a:r>
            <a:r>
              <a:rPr lang="ru-RU" sz="135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250 000 </a:t>
            </a:r>
            <a:r>
              <a:rPr lang="ru-RU" sz="135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тонн </a:t>
            </a:r>
            <a:r>
              <a:rPr lang="ru-RU" sz="135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полимеров </a:t>
            </a:r>
            <a:r>
              <a:rPr lang="en-US" sz="135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(~6</a:t>
            </a:r>
            <a:r>
              <a:rPr lang="ru-RU" sz="135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% </a:t>
            </a:r>
            <a:r>
              <a:rPr lang="ru-RU" sz="135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от всего объема </a:t>
            </a:r>
            <a:r>
              <a:rPr lang="ru-RU" sz="135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полимерных отходов)</a:t>
            </a:r>
            <a:endParaRPr lang="ru-RU" sz="1350" u="sng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5123" name="Picture 3" descr="Q:\Application Data\Documents\1 Current Project\0PETCommercial\Аналитика\Креон\Схема-ТБО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0909" y="908720"/>
            <a:ext cx="4629151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Стрелка вправо 30"/>
          <p:cNvSpPr/>
          <p:nvPr/>
        </p:nvSpPr>
        <p:spPr>
          <a:xfrm>
            <a:off x="4266119" y="4928649"/>
            <a:ext cx="504094" cy="344994"/>
          </a:xfrm>
          <a:prstGeom prst="rightArrow">
            <a:avLst/>
          </a:prstGeom>
          <a:solidFill>
            <a:srgbClr val="00B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3952" y="4038213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5005" y="4038213"/>
            <a:ext cx="1980962" cy="132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6382733" y="4790137"/>
            <a:ext cx="1558250" cy="2161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Овал 14"/>
          <p:cNvSpPr/>
          <p:nvPr/>
        </p:nvSpPr>
        <p:spPr>
          <a:xfrm rot="18761616">
            <a:off x="4419570" y="2327867"/>
            <a:ext cx="1417173" cy="1590613"/>
          </a:xfrm>
          <a:prstGeom prst="ellipse">
            <a:avLst/>
          </a:prstGeom>
          <a:noFill/>
          <a:ln w="952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621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uiExpand="1" build="p" bldLvl="5"/>
      <p:bldP spid="31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Q:\Application Data\Documents\1 Current Project\0PETCommercial\Аналитика\Креон\Бутылка-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9" y="2111324"/>
            <a:ext cx="4032447" cy="277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004048" y="2204864"/>
            <a:ext cx="4032448" cy="3357641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Почему пластмассы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?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107504" y="1628800"/>
            <a:ext cx="5112569" cy="407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63525" indent="-263525" eaLnBrk="1" hangingPunct="1">
              <a:lnSpc>
                <a:spcPct val="90000"/>
              </a:lnSpc>
              <a:spcBef>
                <a:spcPts val="1000"/>
              </a:spcBef>
              <a:buFontTx/>
              <a:buChar char="•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Количество пластиковых отходов  и объемы применения позволяют создавать масштабную переработку, обеспечивающую бизнес-привлекательность</a:t>
            </a:r>
          </a:p>
          <a:p>
            <a:pPr marL="263525" indent="-263525" eaLnBrk="1" hangingPunct="1">
              <a:lnSpc>
                <a:spcPct val="90000"/>
              </a:lnSpc>
              <a:spcBef>
                <a:spcPts val="1000"/>
              </a:spcBef>
              <a:buFontTx/>
              <a:buChar char="•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Многие пластмассы пригодны для вторичной переработки без существенной потери свойств</a:t>
            </a:r>
          </a:p>
          <a:p>
            <a:pPr marL="263525" indent="-263525" eaLnBrk="1" hangingPunct="1">
              <a:lnSpc>
                <a:spcPct val="90000"/>
              </a:lnSpc>
              <a:spcBef>
                <a:spcPts val="1000"/>
              </a:spcBef>
              <a:buFontTx/>
              <a:buChar char="•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Спрос и число сфер использования вторичных пластмасс постоянно растут</a:t>
            </a:r>
          </a:p>
          <a:p>
            <a:pPr marL="263525" indent="-263525" eaLnBrk="1" hangingPunct="1">
              <a:lnSpc>
                <a:spcPct val="90000"/>
              </a:lnSpc>
              <a:spcBef>
                <a:spcPts val="1000"/>
              </a:spcBef>
              <a:buFontTx/>
              <a:buChar char="•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Плохо или вообще не разлагаются, т.е. прежде всего нуждается в переработке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045308"/>
              </p:ext>
            </p:extLst>
          </p:nvPr>
        </p:nvGraphicFramePr>
        <p:xfrm>
          <a:off x="5292080" y="1988840"/>
          <a:ext cx="374441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1152128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rebuchet MS" pitchFamily="34" charset="0"/>
                        </a:rPr>
                        <a:t>На примере ПЭТФ: в Мире</a:t>
                      </a:r>
                      <a:r>
                        <a:rPr lang="ru-RU" sz="1400" baseline="0" dirty="0" smtClean="0">
                          <a:latin typeface="Trebuchet MS" pitchFamily="34" charset="0"/>
                        </a:rPr>
                        <a:t> (тонн, 2012):</a:t>
                      </a:r>
                      <a:endParaRPr lang="ru-RU" sz="1400" dirty="0" smtClean="0">
                        <a:latin typeface="Trebuchet MS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600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rebuchet MS" pitchFamily="34" charset="0"/>
                        </a:rPr>
                        <a:t>Потребление пластмасс*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rebuchet MS" pitchFamily="34" charset="0"/>
                        </a:rPr>
                        <a:t>~</a:t>
                      </a:r>
                      <a:r>
                        <a:rPr lang="ru-RU" sz="1600" dirty="0" smtClean="0">
                          <a:latin typeface="Trebuchet MS" pitchFamily="34" charset="0"/>
                        </a:rPr>
                        <a:t>218</a:t>
                      </a:r>
                      <a:r>
                        <a:rPr lang="ru-RU" sz="1600" baseline="0" dirty="0" smtClean="0">
                          <a:latin typeface="Trebuchet MS" pitchFamily="34" charset="0"/>
                        </a:rPr>
                        <a:t> млн.</a:t>
                      </a:r>
                      <a:endParaRPr lang="ru-RU" sz="1600" dirty="0" smtClean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rebuchet MS" pitchFamily="34" charset="0"/>
                        </a:rPr>
                        <a:t>Потребление ПЭТ </a:t>
                      </a:r>
                      <a:r>
                        <a:rPr lang="ru-RU" sz="800" dirty="0" smtClean="0">
                          <a:latin typeface="Trebuchet MS" pitchFamily="34" charset="0"/>
                        </a:rPr>
                        <a:t>(без волокна)</a:t>
                      </a:r>
                      <a:endParaRPr lang="ru-RU" sz="8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Trebuchet MS" pitchFamily="34" charset="0"/>
                        </a:rPr>
                        <a:t>~</a:t>
                      </a:r>
                      <a:r>
                        <a:rPr lang="ru-RU" sz="1600" dirty="0" smtClean="0">
                          <a:latin typeface="Trebuchet MS" pitchFamily="34" charset="0"/>
                        </a:rPr>
                        <a:t>19 млн.</a:t>
                      </a:r>
                      <a:endParaRPr lang="ru-RU" sz="1600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rebuchet MS" pitchFamily="34" charset="0"/>
                        </a:rPr>
                        <a:t>Вторичный</a:t>
                      </a:r>
                      <a:r>
                        <a:rPr lang="ru-RU" sz="1600" baseline="0" dirty="0" smtClean="0">
                          <a:latin typeface="Trebuchet MS" pitchFamily="34" charset="0"/>
                        </a:rPr>
                        <a:t> ПЭТ (хлопья)</a:t>
                      </a:r>
                      <a:endParaRPr lang="ru-RU" sz="16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Trebuchet MS" pitchFamily="34" charset="0"/>
                        </a:rPr>
                        <a:t>~</a:t>
                      </a:r>
                      <a:r>
                        <a:rPr lang="ru-RU" sz="1600" dirty="0" smtClean="0">
                          <a:latin typeface="Trebuchet MS" pitchFamily="34" charset="0"/>
                        </a:rPr>
                        <a:t>6,3 млн.</a:t>
                      </a:r>
                      <a:endParaRPr lang="ru-RU" sz="1600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849445"/>
              </p:ext>
            </p:extLst>
          </p:nvPr>
        </p:nvGraphicFramePr>
        <p:xfrm>
          <a:off x="5292080" y="3581602"/>
          <a:ext cx="374441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9"/>
                <a:gridCol w="1152127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rebuchet MS" pitchFamily="34" charset="0"/>
                        </a:rPr>
                        <a:t>в России (тонн,</a:t>
                      </a:r>
                      <a:r>
                        <a:rPr lang="ru-RU" sz="1400" baseline="0" dirty="0" smtClean="0">
                          <a:latin typeface="Trebuchet MS" pitchFamily="34" charset="0"/>
                        </a:rPr>
                        <a:t> 2013)</a:t>
                      </a:r>
                      <a:r>
                        <a:rPr lang="ru-RU" sz="1400" dirty="0" smtClean="0">
                          <a:latin typeface="Trebuchet MS" pitchFamily="34" charset="0"/>
                        </a:rPr>
                        <a:t>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600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rebuchet MS" pitchFamily="34" charset="0"/>
                        </a:rPr>
                        <a:t>Потребление пластмасс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rebuchet MS" pitchFamily="34" charset="0"/>
                        </a:rPr>
                        <a:t>4,7 млн.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rebuchet MS" pitchFamily="34" charset="0"/>
                        </a:rPr>
                        <a:t>Потребление ПЭТ</a:t>
                      </a:r>
                      <a:endParaRPr lang="ru-RU" sz="16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rebuchet MS" pitchFamily="34" charset="0"/>
                        </a:rPr>
                        <a:t>0,58 млн.</a:t>
                      </a:r>
                      <a:endParaRPr lang="ru-RU" sz="1600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rebuchet MS" pitchFamily="34" charset="0"/>
                        </a:rPr>
                        <a:t>Вторичный ПЭТ</a:t>
                      </a:r>
                      <a:endParaRPr lang="ru-RU" sz="16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rebuchet MS" pitchFamily="34" charset="0"/>
                        </a:rPr>
                        <a:t>0,09</a:t>
                      </a:r>
                      <a:r>
                        <a:rPr lang="ru-RU" sz="1600" baseline="0" dirty="0" smtClean="0">
                          <a:latin typeface="Trebuchet MS" pitchFamily="34" charset="0"/>
                        </a:rPr>
                        <a:t> млн.</a:t>
                      </a:r>
                      <a:endParaRPr lang="ru-RU" sz="1600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5364088" y="5517232"/>
            <a:ext cx="3816424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- здесь и далее </a:t>
            </a:r>
            <a:r>
              <a:rPr lang="ru-RU" sz="11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пластмассами </a:t>
            </a: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именуются следующие виды полимеров:  ПЭ (полиэтилены), ПП (полипропилены), ПВХ (поливинилхлорид суспензионный), ПС (полистиролы, включая </a:t>
            </a:r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EPS </a:t>
            </a: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и </a:t>
            </a:r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ABS</a:t>
            </a: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) и ПЭТ (полиэтилентерефталат)</a:t>
            </a:r>
            <a:endParaRPr lang="ru-RU" sz="11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7170" name="Picture 2" descr="Q:\Documents\_BUSINESS\ECOTECHNOLOGIES\МАРКЕТИНГ\ВЕДОМОСТИ 6-6-2013\Хорошо\8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301208"/>
            <a:ext cx="1584176" cy="11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Q:\Documents\_BUSINESS\ECOTECHNOLOGIES\МАРКЕТИНГ\ВЕДОМОСТИ 6-6-2013\Средрне\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73" y="5688992"/>
            <a:ext cx="1077483" cy="8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Q:\Documents\_BUSINESS\ECOTECHNOLOGIES\МАРКЕТИНГ\ВЕДОМОСТИ 6-6-2013\Средрне\3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728" y="5661248"/>
            <a:ext cx="1237320" cy="82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003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allAtOnce" bldLvl="5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Средний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морфологический состав ТБО в  России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7382528"/>
              </p:ext>
            </p:extLst>
          </p:nvPr>
        </p:nvGraphicFramePr>
        <p:xfrm>
          <a:off x="107504" y="170080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4" name="Picture 2" descr="Q:\Documents\_BUSINESS\ECOTECHNOLOGIES\МАРКЕТИНГ\ВЕДОМОСТИ 6-6-2013\pomojka_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247084"/>
            <a:ext cx="2411760" cy="160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69790" y="3913892"/>
            <a:ext cx="3453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Arial Black" panose="020B0A04020102020204" pitchFamily="34" charset="0"/>
              </a:rPr>
              <a:t>Все ТБО = 100%</a:t>
            </a:r>
            <a:endParaRPr lang="ru-RU" sz="2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9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7859216" cy="86895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 Состав  выбираемых  полезных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фракций</a:t>
            </a:r>
            <a:r>
              <a:rPr lang="ru-RU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1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0985218"/>
              </p:ext>
            </p:extLst>
          </p:nvPr>
        </p:nvGraphicFramePr>
        <p:xfrm>
          <a:off x="539552" y="170080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вал 4"/>
          <p:cNvSpPr/>
          <p:nvPr/>
        </p:nvSpPr>
        <p:spPr>
          <a:xfrm rot="18761616">
            <a:off x="2256216" y="2427864"/>
            <a:ext cx="1778614" cy="2044787"/>
          </a:xfrm>
          <a:prstGeom prst="ellipse">
            <a:avLst/>
          </a:prstGeom>
          <a:noFill/>
          <a:ln w="1174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9512" y="2091014"/>
            <a:ext cx="1285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∑ </a:t>
            </a:r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&gt;</a:t>
            </a:r>
            <a:r>
              <a:rPr lang="ru-RU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20%</a:t>
            </a:r>
            <a:endParaRPr lang="ru-RU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5335" y="3717032"/>
            <a:ext cx="32928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Все выбираемые </a:t>
            </a:r>
          </a:p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фракции= 100%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0280" y="6402814"/>
            <a:ext cx="6732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1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на сегодня на МСС выбирается 7-15% от входящего потока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82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3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Picture 12" descr="http://www.nord-news.ru/img/newsimages/20110603/1_772ebfe4e3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657" y="2708920"/>
            <a:ext cx="1155743" cy="86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www.blueridgeplastics.com/images/materials-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31736"/>
            <a:ext cx="1290915" cy="86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recyclingrevolution.net/adaxweb/wp-content/uploads/2009/12/DSC046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551" y="2708920"/>
            <a:ext cx="134415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7859216" cy="86895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Содержание основных пластмасс в ТБО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и текущая ситуация с их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рециклингом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3115232"/>
              </p:ext>
            </p:extLst>
          </p:nvPr>
        </p:nvGraphicFramePr>
        <p:xfrm>
          <a:off x="0" y="1628800"/>
          <a:ext cx="550810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129412"/>
              </p:ext>
            </p:extLst>
          </p:nvPr>
        </p:nvGraphicFramePr>
        <p:xfrm>
          <a:off x="20588" y="3429000"/>
          <a:ext cx="2247156" cy="1257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1092"/>
                <a:gridCol w="576064"/>
              </a:tblGrid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Упак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пленка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</a:rPr>
                        <a:t>35%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17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Упак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прочая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</a:rPr>
                        <a:t>42%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17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ПЭТ бутылка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</a:rPr>
                        <a:t>12%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17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Ост.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пластики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</a:rPr>
                        <a:t>11%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2935977"/>
              </p:ext>
            </p:extLst>
          </p:nvPr>
        </p:nvGraphicFramePr>
        <p:xfrm>
          <a:off x="3491880" y="3429000"/>
          <a:ext cx="565212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085653"/>
              </p:ext>
            </p:extLst>
          </p:nvPr>
        </p:nvGraphicFramePr>
        <p:xfrm>
          <a:off x="2987824" y="5373216"/>
          <a:ext cx="2952328" cy="1257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200"/>
                <a:gridCol w="1152128"/>
              </a:tblGrid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Упак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пленка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</a:rPr>
                        <a:t>20%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17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Упак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прочая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</a:rPr>
                        <a:t>24%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17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ПЭТ бутылка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</a:rPr>
                        <a:t>42%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17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Ост.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пластики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</a:rPr>
                        <a:t>14%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9218" name="Picture 2" descr="http://www.ukrainemade.com/_product/47/46274/full-picture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31494"/>
            <a:ext cx="1152128" cy="92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orel.rusuper.ru/photos/228448/orel/507bb7bd13a1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596" y="1412776"/>
            <a:ext cx="1439427" cy="107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-36512" y="2782669"/>
            <a:ext cx="1968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rebuchet MS" panose="020B0603020202020204" pitchFamily="34" charset="0"/>
              </a:rPr>
              <a:t>Все пластмассы</a:t>
            </a:r>
          </a:p>
          <a:p>
            <a:r>
              <a:rPr lang="ru-RU" b="1" dirty="0">
                <a:latin typeface="Trebuchet MS" panose="020B0603020202020204" pitchFamily="34" charset="0"/>
              </a:rPr>
              <a:t>в</a:t>
            </a:r>
            <a:r>
              <a:rPr lang="ru-RU" b="1" dirty="0" smtClean="0">
                <a:latin typeface="Trebuchet MS" panose="020B0603020202020204" pitchFamily="34" charset="0"/>
              </a:rPr>
              <a:t> ТБО = 100%</a:t>
            </a:r>
            <a:endParaRPr lang="ru-RU" b="1" dirty="0">
              <a:latin typeface="Trebuchet MS" panose="020B0603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43808" y="472514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rebuchet MS" panose="020B0603020202020204" pitchFamily="34" charset="0"/>
              </a:rPr>
              <a:t>Все извлекаемые </a:t>
            </a:r>
          </a:p>
          <a:p>
            <a:r>
              <a:rPr lang="ru-RU" b="1" dirty="0" smtClean="0">
                <a:latin typeface="Trebuchet MS" panose="020B0603020202020204" pitchFamily="34" charset="0"/>
              </a:rPr>
              <a:t>из ТБО пластмассы = 100%</a:t>
            </a:r>
            <a:endParaRPr lang="ru-RU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13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718519310"/>
              </p:ext>
            </p:extLst>
          </p:nvPr>
        </p:nvGraphicFramePr>
        <p:xfrm>
          <a:off x="179512" y="1700808"/>
          <a:ext cx="6970938" cy="4881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ая выноска 2"/>
          <p:cNvSpPr/>
          <p:nvPr/>
        </p:nvSpPr>
        <p:spPr>
          <a:xfrm>
            <a:off x="5580112" y="4740174"/>
            <a:ext cx="3096344" cy="1671227"/>
          </a:xfrm>
          <a:prstGeom prst="wedgeRectCallout">
            <a:avLst>
              <a:gd name="adj1" fmla="val -197605"/>
              <a:gd name="adj2" fmla="val -200801"/>
            </a:avLst>
          </a:prstGeom>
          <a:solidFill>
            <a:srgbClr val="00B050">
              <a:alpha val="33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tabLst>
                <a:tab pos="5111750" algn="l"/>
              </a:tabLst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tabLst>
                <a:tab pos="5111750" algn="l"/>
              </a:tabLst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tabLst>
                <a:tab pos="5111750" algn="l"/>
              </a:tabLst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tabLst>
                <a:tab pos="5111750" algn="l"/>
              </a:tabLst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tabLst>
                <a:tab pos="5111750" algn="l"/>
              </a:tabLst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04664"/>
            <a:ext cx="6048672" cy="868958"/>
          </a:xfrm>
        </p:spPr>
        <p:txBody>
          <a:bodyPr>
            <a:noAutofit/>
          </a:bodyPr>
          <a:lstStyle/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Собираемость растет. 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Но что это значит в цифрах?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1026" name="Picture 2" descr="Q:\Documents\_BUSINESS\ECOTECHNOLOGIES\ECOTECH WWW\PHOTOS\Photos fund\tver polig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32856"/>
            <a:ext cx="2831841" cy="166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78214" y="1686658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?</a:t>
            </a:r>
            <a:endParaRPr lang="ru-RU" sz="3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7" name="Picture 3" descr="Q:\Documents\_BUSINESS\ECOTECHNOLOGIES\ECOTECH WWW\PHOTOS\Photos fund\DSCN016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34488"/>
            <a:ext cx="2006414" cy="150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5508104" y="4797152"/>
            <a:ext cx="3240360" cy="158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30000"/>
              </a:spcBef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Несмотря на высокий темп роста сбора (на примере ПЭТ-бутылок) уровень коллекции из ТБО по-прежнему остается на низком уровне (ниже 15%)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875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3" grpId="0" animBg="1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6|0.7|0.6|0.7|0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0.9|2.3|1.3|1.5|5.7|1.1|3.8|0.9|1.2|2.4|1.2|1.8|0.9|2.4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41.7|27.2|7.3|3.6|1.2|4.3|28.7|0.9|1.1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3|0.5|11.6|1.8|9.2|1.5|17.3|9.9|18.9|6.6|27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4.5|6.2|2.6|0.5|2.7|0.7|5.1|5.8|1|0.6|2.6|5.5|0.6|4.3|5.7|0.5|2.6|0.4|1.7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3|0.5|11.6|1.8|9.2|1.5|17.3|9.9|18.9|6.6|27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4.5|6.2|2.6|0.5|2.7|0.7|5.1|5.8|1|0.6|2.6|5.5|0.6|4.3|5.7|0.5|2.6|0.4|1.7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5.5|0.5|4.5|1.1|3.2|6|5.2|2.9|4.4|1.6|5.3|11.4|5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21425</TotalTime>
  <Words>1264</Words>
  <Application>Microsoft Office PowerPoint</Application>
  <PresentationFormat>Экран (4:3)</PresentationFormat>
  <Paragraphs>232</Paragraphs>
  <Slides>19</Slides>
  <Notes>15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Лист</vt:lpstr>
      <vt:lpstr>Презентация PowerPoint</vt:lpstr>
      <vt:lpstr>На какие вопросы мы хотим ответить</vt:lpstr>
      <vt:lpstr>Почему мы частично можем  ответить на эти вопросы</vt:lpstr>
      <vt:lpstr>ТБО, как источник сырья  для рециклинга </vt:lpstr>
      <vt:lpstr>Почему пластмассы?</vt:lpstr>
      <vt:lpstr>Средний морфологический состав ТБО в  России </vt:lpstr>
      <vt:lpstr>  Состав  выбираемых  полезных фракций1 </vt:lpstr>
      <vt:lpstr>  Содержание основных пластмасс в ТБО  и текущая ситуация с их рециклингом </vt:lpstr>
      <vt:lpstr>Собираемость растет.  Но что это значит в цифрах?</vt:lpstr>
      <vt:lpstr>Уровень собираемости ПЭТФа (%)</vt:lpstr>
      <vt:lpstr>Рост цены на рециклируемые отходы – отражение спроса и низкой собираемости  </vt:lpstr>
      <vt:lpstr>Рециклинг пластмасс в цифрах &gt; где бизнес?</vt:lpstr>
      <vt:lpstr>Нелегкий путь ТБО от источника до рециклера</vt:lpstr>
      <vt:lpstr>Презентация PowerPoint</vt:lpstr>
      <vt:lpstr>Презентация PowerPoint</vt:lpstr>
      <vt:lpstr>Презентация PowerPoint</vt:lpstr>
      <vt:lpstr>Модель Компании ЭкоТехнологии…</vt:lpstr>
      <vt:lpstr>Финальные выводы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Anton</dc:creator>
  <cp:lastModifiedBy>Constantin Rzaev // ChemPartners</cp:lastModifiedBy>
  <cp:revision>346</cp:revision>
  <cp:lastPrinted>2014-11-08T09:26:43Z</cp:lastPrinted>
  <dcterms:created xsi:type="dcterms:W3CDTF">2012-11-03T12:26:21Z</dcterms:created>
  <dcterms:modified xsi:type="dcterms:W3CDTF">2014-11-08T09:43:03Z</dcterms:modified>
</cp:coreProperties>
</file>