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4" r:id="rId2"/>
    <p:sldId id="333" r:id="rId3"/>
    <p:sldId id="376" r:id="rId4"/>
    <p:sldId id="335" r:id="rId5"/>
    <p:sldId id="324" r:id="rId6"/>
    <p:sldId id="339" r:id="rId7"/>
    <p:sldId id="340" r:id="rId8"/>
    <p:sldId id="341" r:id="rId9"/>
    <p:sldId id="351" r:id="rId10"/>
    <p:sldId id="353" r:id="rId11"/>
    <p:sldId id="354" r:id="rId12"/>
    <p:sldId id="378" r:id="rId13"/>
    <p:sldId id="377" r:id="rId14"/>
    <p:sldId id="369" r:id="rId15"/>
    <p:sldId id="357" r:id="rId16"/>
    <p:sldId id="361" r:id="rId17"/>
    <p:sldId id="364" r:id="rId18"/>
    <p:sldId id="365" r:id="rId19"/>
    <p:sldId id="368" r:id="rId20"/>
    <p:sldId id="362" r:id="rId21"/>
    <p:sldId id="370" r:id="rId22"/>
    <p:sldId id="371" r:id="rId23"/>
    <p:sldId id="372" r:id="rId24"/>
    <p:sldId id="373" r:id="rId25"/>
    <p:sldId id="374" r:id="rId26"/>
    <p:sldId id="359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6"/>
    <a:srgbClr val="ED7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2" autoAdjust="0"/>
    <p:restoredTop sz="94595" autoAdjust="0"/>
  </p:normalViewPr>
  <p:slideViewPr>
    <p:cSldViewPr>
      <p:cViewPr>
        <p:scale>
          <a:sx n="103" d="100"/>
          <a:sy n="103" d="100"/>
        </p:scale>
        <p:origin x="-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9;&#1057;&#1050;&#1054;\&#1069;&#1057;&#1050;&#1054;-2\&#1057;&#1086;&#1074;&#1077;&#1090;%20&#1076;&#1080;&#1088;&#1077;&#1082;&#1090;&#1086;&#1088;&#1086;&#1074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69;&#1057;&#1050;&#1054;\&#1069;&#1057;&#1050;&#1054;-2\&#1057;&#1086;&#1074;&#1077;&#1090;%20&#1076;&#1080;&#1088;&#1077;&#1082;&#1090;&#1086;&#1088;&#1086;&#1074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9;&#1057;&#1050;&#1054;\&#1069;&#1057;&#1050;&#1054;-2\&#1057;&#1086;&#1074;&#1077;&#1090;%20&#1076;&#1080;&#1088;&#1077;&#1082;&#1090;&#1086;&#1088;&#1086;&#1074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476062585200135"/>
          <c:y val="3.6210491001190351E-2"/>
          <c:w val="0.89510956479277271"/>
          <c:h val="0.41824266683010985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Лист1!$A$2:$A$14</c:f>
              <c:strCache>
                <c:ptCount val="13"/>
                <c:pt idx="0">
                  <c:v>ул. Пугачева, 2</c:v>
                </c:pt>
                <c:pt idx="1">
                  <c:v>ул. Горная, 13-а</c:v>
                </c:pt>
                <c:pt idx="2">
                  <c:v>ул. 40 лет Победы, 15</c:v>
                </c:pt>
                <c:pt idx="3">
                  <c:v>ул. Голованова, 25-а</c:v>
                </c:pt>
                <c:pt idx="4">
                  <c:v>ул. Баранова, 11</c:v>
                </c:pt>
                <c:pt idx="5">
                  <c:v>Анкудиновское шоссе, 3-б </c:v>
                </c:pt>
                <c:pt idx="6">
                  <c:v>ул. Военных комиссаров, 9</c:v>
                </c:pt>
                <c:pt idx="7">
                  <c:v>ул. Московское шоссе, 15-а</c:v>
                </c:pt>
                <c:pt idx="8">
                  <c:v>ул. Пугачева, 1</c:v>
                </c:pt>
                <c:pt idx="9">
                  <c:v>пр. Ленина, 5-а</c:v>
                </c:pt>
                <c:pt idx="10">
                  <c:v>ул. Энгельса, 1-в</c:v>
                </c:pt>
                <c:pt idx="11">
                  <c:v>ул.Терешковой, 7</c:v>
                </c:pt>
                <c:pt idx="12">
                  <c:v>ул. Энгельса, 1-б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24</c:v>
                </c:pt>
                <c:pt idx="1">
                  <c:v>26</c:v>
                </c:pt>
                <c:pt idx="2">
                  <c:v>28</c:v>
                </c:pt>
                <c:pt idx="3">
                  <c:v>37</c:v>
                </c:pt>
                <c:pt idx="4">
                  <c:v>39</c:v>
                </c:pt>
                <c:pt idx="5">
                  <c:v>40</c:v>
                </c:pt>
                <c:pt idx="6">
                  <c:v>43</c:v>
                </c:pt>
                <c:pt idx="7">
                  <c:v>45</c:v>
                </c:pt>
                <c:pt idx="8">
                  <c:v>46</c:v>
                </c:pt>
                <c:pt idx="9">
                  <c:v>48</c:v>
                </c:pt>
                <c:pt idx="10">
                  <c:v>50</c:v>
                </c:pt>
                <c:pt idx="11">
                  <c:v>52</c:v>
                </c:pt>
                <c:pt idx="12">
                  <c:v>58</c:v>
                </c:pt>
              </c:numCache>
            </c:numRef>
          </c:val>
        </c:ser>
        <c:axId val="107565056"/>
        <c:axId val="107566592"/>
      </c:barChart>
      <c:catAx>
        <c:axId val="107565056"/>
        <c:scaling>
          <c:orientation val="minMax"/>
        </c:scaling>
        <c:axPos val="b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107566592"/>
        <c:crosses val="autoZero"/>
        <c:auto val="1"/>
        <c:lblAlgn val="ctr"/>
        <c:lblOffset val="100"/>
      </c:catAx>
      <c:valAx>
        <c:axId val="10756659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лет</a:t>
                </a:r>
              </a:p>
            </c:rich>
          </c:tx>
          <c:layout>
            <c:manualLayout>
              <c:xMode val="edge"/>
              <c:yMode val="edge"/>
              <c:x val="0"/>
              <c:y val="0.2152860991635849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10756505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noFill/>
    <a:ln w="19050" cmpd="sng">
      <a:solidFill>
        <a:srgbClr val="C0504D"/>
      </a:solidFill>
    </a:ln>
  </c:spPr>
  <c:txPr>
    <a:bodyPr/>
    <a:lstStyle/>
    <a:p>
      <a:pPr>
        <a:defRPr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124863475263309"/>
          <c:y val="2.8532771431740045E-2"/>
          <c:w val="0.6290567250522241"/>
          <c:h val="0.48361835052308605"/>
        </c:manualLayout>
      </c:layout>
      <c:barChart>
        <c:barDir val="col"/>
        <c:grouping val="clustered"/>
        <c:ser>
          <c:idx val="0"/>
          <c:order val="0"/>
          <c:tx>
            <c:v>Без проекта</c:v>
          </c:tx>
          <c:cat>
            <c:strRef>
              <c:f>Лист3!$A$3:$A$15</c:f>
              <c:strCache>
                <c:ptCount val="13"/>
                <c:pt idx="0">
                  <c:v>Анкудиновское шоссе, 3-б</c:v>
                </c:pt>
                <c:pt idx="1">
                  <c:v>ул. Пугачева, 1</c:v>
                </c:pt>
                <c:pt idx="2">
                  <c:v>ул. Энгельса, 1-б</c:v>
                </c:pt>
                <c:pt idx="3">
                  <c:v>ул. Московское шоссе, 15-а</c:v>
                </c:pt>
                <c:pt idx="4">
                  <c:v>ул. Энгельса, 1-в</c:v>
                </c:pt>
                <c:pt idx="5">
                  <c:v>пр. Ленина, 5-а</c:v>
                </c:pt>
                <c:pt idx="6">
                  <c:v>ул. Баранова, 11</c:v>
                </c:pt>
                <c:pt idx="7">
                  <c:v>ул. Пугачева, 2</c:v>
                </c:pt>
                <c:pt idx="8">
                  <c:v>ул. 40 лет Победы, 15</c:v>
                </c:pt>
                <c:pt idx="9">
                  <c:v>ул.Терешковой, 7</c:v>
                </c:pt>
                <c:pt idx="10">
                  <c:v>ул. Голованова, 25-а</c:v>
                </c:pt>
                <c:pt idx="11">
                  <c:v>ул. Горная, 13-а</c:v>
                </c:pt>
                <c:pt idx="12">
                  <c:v>ул. Военных комиссаров, 9</c:v>
                </c:pt>
              </c:strCache>
            </c:strRef>
          </c:cat>
          <c:val>
            <c:numRef>
              <c:f>Лист3!$B$3:$B$15</c:f>
              <c:numCache>
                <c:formatCode>0</c:formatCode>
                <c:ptCount val="13"/>
                <c:pt idx="0">
                  <c:v>165.87558755897709</c:v>
                </c:pt>
                <c:pt idx="1">
                  <c:v>167.26044123304393</c:v>
                </c:pt>
                <c:pt idx="2">
                  <c:v>167.43452138172327</c:v>
                </c:pt>
                <c:pt idx="3">
                  <c:v>167.61873175085978</c:v>
                </c:pt>
                <c:pt idx="4">
                  <c:v>168.03101620676381</c:v>
                </c:pt>
                <c:pt idx="5">
                  <c:v>168.35322931797481</c:v>
                </c:pt>
                <c:pt idx="6">
                  <c:v>168.71967580176786</c:v>
                </c:pt>
                <c:pt idx="7">
                  <c:v>168.7454512554296</c:v>
                </c:pt>
                <c:pt idx="8">
                  <c:v>169.88742070292332</c:v>
                </c:pt>
                <c:pt idx="9">
                  <c:v>170.97214419243559</c:v>
                </c:pt>
                <c:pt idx="10">
                  <c:v>171.36504640586881</c:v>
                </c:pt>
                <c:pt idx="11">
                  <c:v>172.5849944423318</c:v>
                </c:pt>
                <c:pt idx="12">
                  <c:v>177.1467809440548</c:v>
                </c:pt>
              </c:numCache>
            </c:numRef>
          </c:val>
        </c:ser>
        <c:ser>
          <c:idx val="1"/>
          <c:order val="1"/>
          <c:tx>
            <c:v>С проектом</c:v>
          </c:tx>
          <c:cat>
            <c:strRef>
              <c:f>Лист3!$A$3:$A$15</c:f>
              <c:strCache>
                <c:ptCount val="13"/>
                <c:pt idx="0">
                  <c:v>Анкудиновское шоссе, 3-б</c:v>
                </c:pt>
                <c:pt idx="1">
                  <c:v>ул. Пугачева, 1</c:v>
                </c:pt>
                <c:pt idx="2">
                  <c:v>ул. Энгельса, 1-б</c:v>
                </c:pt>
                <c:pt idx="3">
                  <c:v>ул. Московское шоссе, 15-а</c:v>
                </c:pt>
                <c:pt idx="4">
                  <c:v>ул. Энгельса, 1-в</c:v>
                </c:pt>
                <c:pt idx="5">
                  <c:v>пр. Ленина, 5-а</c:v>
                </c:pt>
                <c:pt idx="6">
                  <c:v>ул. Баранова, 11</c:v>
                </c:pt>
                <c:pt idx="7">
                  <c:v>ул. Пугачева, 2</c:v>
                </c:pt>
                <c:pt idx="8">
                  <c:v>ул. 40 лет Победы, 15</c:v>
                </c:pt>
                <c:pt idx="9">
                  <c:v>ул.Терешковой, 7</c:v>
                </c:pt>
                <c:pt idx="10">
                  <c:v>ул. Голованова, 25-а</c:v>
                </c:pt>
                <c:pt idx="11">
                  <c:v>ул. Горная, 13-а</c:v>
                </c:pt>
                <c:pt idx="12">
                  <c:v>ул. Военных комиссаров, 9</c:v>
                </c:pt>
              </c:strCache>
            </c:strRef>
          </c:cat>
          <c:val>
            <c:numRef>
              <c:f>Лист3!$C$3:$C$15</c:f>
              <c:numCache>
                <c:formatCode>_-* #,##0_р_._-;\-* #,##0_р_._-;_-* "-"_р_._-;_-@_-</c:formatCode>
                <c:ptCount val="13"/>
                <c:pt idx="0">
                  <c:v>155.27950310558967</c:v>
                </c:pt>
                <c:pt idx="1">
                  <c:v>155.27950310558967</c:v>
                </c:pt>
                <c:pt idx="2">
                  <c:v>155.27950310558967</c:v>
                </c:pt>
                <c:pt idx="3">
                  <c:v>155.27950310558967</c:v>
                </c:pt>
                <c:pt idx="4">
                  <c:v>155.27950310558967</c:v>
                </c:pt>
                <c:pt idx="5">
                  <c:v>155.27950310558967</c:v>
                </c:pt>
                <c:pt idx="6">
                  <c:v>155.27950310558967</c:v>
                </c:pt>
                <c:pt idx="7">
                  <c:v>155.27950310558967</c:v>
                </c:pt>
                <c:pt idx="8">
                  <c:v>155.27950310558967</c:v>
                </c:pt>
                <c:pt idx="9">
                  <c:v>155.27950310558967</c:v>
                </c:pt>
                <c:pt idx="10">
                  <c:v>155.27950310558967</c:v>
                </c:pt>
                <c:pt idx="11">
                  <c:v>155.27950310558967</c:v>
                </c:pt>
                <c:pt idx="12">
                  <c:v>155.27950310558967</c:v>
                </c:pt>
              </c:numCache>
            </c:numRef>
          </c:val>
        </c:ser>
        <c:axId val="107415040"/>
        <c:axId val="107416576"/>
      </c:barChart>
      <c:catAx>
        <c:axId val="10741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107416576"/>
        <c:crosses val="autoZero"/>
        <c:auto val="1"/>
        <c:lblAlgn val="ctr"/>
        <c:lblOffset val="100"/>
      </c:catAx>
      <c:valAx>
        <c:axId val="107416576"/>
        <c:scaling>
          <c:orientation val="minMax"/>
          <c:min val="143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10741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70828646419528"/>
          <c:y val="0.41533584710361932"/>
          <c:w val="0.13608763190315487"/>
          <c:h val="0.18341281283501579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spPr>
    <a:ln w="19050">
      <a:solidFill>
        <a:schemeClr val="accent2"/>
      </a:solidFill>
    </a:ln>
  </c:spPr>
  <c:txPr>
    <a:bodyPr/>
    <a:lstStyle/>
    <a:p>
      <a:pPr>
        <a:defRPr sz="16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6.8615055596682795E-2"/>
          <c:y val="3.9475625546806656E-2"/>
          <c:w val="0.91049225684396251"/>
          <c:h val="0.608159860017499"/>
        </c:manualLayout>
      </c:layout>
      <c:barChart>
        <c:barDir val="col"/>
        <c:grouping val="stacked"/>
        <c:ser>
          <c:idx val="0"/>
          <c:order val="0"/>
          <c:cat>
            <c:strRef>
              <c:f>Лист9!$B$3:$B$15</c:f>
              <c:strCache>
                <c:ptCount val="13"/>
                <c:pt idx="0">
                  <c:v>ул. Энгельса, 1-б</c:v>
                </c:pt>
                <c:pt idx="1">
                  <c:v>Анкудиновское шоссе, 3-б</c:v>
                </c:pt>
                <c:pt idx="2">
                  <c:v>ул. Энгельса, 1-в</c:v>
                </c:pt>
                <c:pt idx="3">
                  <c:v>ул.Терешковой, 7</c:v>
                </c:pt>
                <c:pt idx="4">
                  <c:v>ул. Горная, 13-а</c:v>
                </c:pt>
                <c:pt idx="5">
                  <c:v>ул. 40 лет Победы, 15</c:v>
                </c:pt>
                <c:pt idx="6">
                  <c:v>ул. Пугачева, 2</c:v>
                </c:pt>
                <c:pt idx="7">
                  <c:v>пр. Ленина, 5-а</c:v>
                </c:pt>
                <c:pt idx="8">
                  <c:v>ул. Пугачева, 1</c:v>
                </c:pt>
                <c:pt idx="9">
                  <c:v>ул. Московское шоссе, 15-а</c:v>
                </c:pt>
                <c:pt idx="10">
                  <c:v>ул. Военных комиссаров, 9</c:v>
                </c:pt>
                <c:pt idx="11">
                  <c:v>ул. Голованова, 25-а</c:v>
                </c:pt>
                <c:pt idx="12">
                  <c:v>ул. Баранова, 11</c:v>
                </c:pt>
              </c:strCache>
            </c:strRef>
          </c:cat>
          <c:val>
            <c:numRef>
              <c:f>Лист9!$C$3:$C$15</c:f>
            </c:numRef>
          </c:val>
        </c:ser>
        <c:ser>
          <c:idx val="1"/>
          <c:order val="1"/>
          <c:cat>
            <c:strRef>
              <c:f>Лист9!$B$3:$B$15</c:f>
              <c:strCache>
                <c:ptCount val="13"/>
                <c:pt idx="0">
                  <c:v>ул. Энгельса, 1-б</c:v>
                </c:pt>
                <c:pt idx="1">
                  <c:v>Анкудиновское шоссе, 3-б</c:v>
                </c:pt>
                <c:pt idx="2">
                  <c:v>ул. Энгельса, 1-в</c:v>
                </c:pt>
                <c:pt idx="3">
                  <c:v>ул.Терешковой, 7</c:v>
                </c:pt>
                <c:pt idx="4">
                  <c:v>ул. Горная, 13-а</c:v>
                </c:pt>
                <c:pt idx="5">
                  <c:v>ул. 40 лет Победы, 15</c:v>
                </c:pt>
                <c:pt idx="6">
                  <c:v>ул. Пугачева, 2</c:v>
                </c:pt>
                <c:pt idx="7">
                  <c:v>пр. Ленина, 5-а</c:v>
                </c:pt>
                <c:pt idx="8">
                  <c:v>ул. Пугачева, 1</c:v>
                </c:pt>
                <c:pt idx="9">
                  <c:v>ул. Московское шоссе, 15-а</c:v>
                </c:pt>
                <c:pt idx="10">
                  <c:v>ул. Военных комиссаров, 9</c:v>
                </c:pt>
                <c:pt idx="11">
                  <c:v>ул. Голованова, 25-а</c:v>
                </c:pt>
                <c:pt idx="12">
                  <c:v>ул. Баранова, 11</c:v>
                </c:pt>
              </c:strCache>
            </c:strRef>
          </c:cat>
          <c:val>
            <c:numRef>
              <c:f>Лист9!$D$3:$D$15</c:f>
            </c:numRef>
          </c:val>
        </c:ser>
        <c:ser>
          <c:idx val="2"/>
          <c:order val="2"/>
          <c:cat>
            <c:strRef>
              <c:f>Лист9!$B$3:$B$15</c:f>
              <c:strCache>
                <c:ptCount val="13"/>
                <c:pt idx="0">
                  <c:v>ул. Энгельса, 1-б</c:v>
                </c:pt>
                <c:pt idx="1">
                  <c:v>Анкудиновское шоссе, 3-б</c:v>
                </c:pt>
                <c:pt idx="2">
                  <c:v>ул. Энгельса, 1-в</c:v>
                </c:pt>
                <c:pt idx="3">
                  <c:v>ул.Терешковой, 7</c:v>
                </c:pt>
                <c:pt idx="4">
                  <c:v>ул. Горная, 13-а</c:v>
                </c:pt>
                <c:pt idx="5">
                  <c:v>ул. 40 лет Победы, 15</c:v>
                </c:pt>
                <c:pt idx="6">
                  <c:v>ул. Пугачева, 2</c:v>
                </c:pt>
                <c:pt idx="7">
                  <c:v>пр. Ленина, 5-а</c:v>
                </c:pt>
                <c:pt idx="8">
                  <c:v>ул. Пугачева, 1</c:v>
                </c:pt>
                <c:pt idx="9">
                  <c:v>ул. Московское шоссе, 15-а</c:v>
                </c:pt>
                <c:pt idx="10">
                  <c:v>ул. Военных комиссаров, 9</c:v>
                </c:pt>
                <c:pt idx="11">
                  <c:v>ул. Голованова, 25-а</c:v>
                </c:pt>
                <c:pt idx="12">
                  <c:v>ул. Баранова, 11</c:v>
                </c:pt>
              </c:strCache>
            </c:strRef>
          </c:cat>
          <c:val>
            <c:numRef>
              <c:f>Лист9!$E$3:$E$15</c:f>
            </c:numRef>
          </c:val>
        </c:ser>
        <c:ser>
          <c:idx val="3"/>
          <c:order val="3"/>
          <c:cat>
            <c:strRef>
              <c:f>Лист9!$B$3:$B$15</c:f>
              <c:strCache>
                <c:ptCount val="13"/>
                <c:pt idx="0">
                  <c:v>ул. Энгельса, 1-б</c:v>
                </c:pt>
                <c:pt idx="1">
                  <c:v>Анкудиновское шоссе, 3-б</c:v>
                </c:pt>
                <c:pt idx="2">
                  <c:v>ул. Энгельса, 1-в</c:v>
                </c:pt>
                <c:pt idx="3">
                  <c:v>ул.Терешковой, 7</c:v>
                </c:pt>
                <c:pt idx="4">
                  <c:v>ул. Горная, 13-а</c:v>
                </c:pt>
                <c:pt idx="5">
                  <c:v>ул. 40 лет Победы, 15</c:v>
                </c:pt>
                <c:pt idx="6">
                  <c:v>ул. Пугачева, 2</c:v>
                </c:pt>
                <c:pt idx="7">
                  <c:v>пр. Ленина, 5-а</c:v>
                </c:pt>
                <c:pt idx="8">
                  <c:v>ул. Пугачева, 1</c:v>
                </c:pt>
                <c:pt idx="9">
                  <c:v>ул. Московское шоссе, 15-а</c:v>
                </c:pt>
                <c:pt idx="10">
                  <c:v>ул. Военных комиссаров, 9</c:v>
                </c:pt>
                <c:pt idx="11">
                  <c:v>ул. Голованова, 25-а</c:v>
                </c:pt>
                <c:pt idx="12">
                  <c:v>ул. Баранова, 11</c:v>
                </c:pt>
              </c:strCache>
            </c:strRef>
          </c:cat>
          <c:val>
            <c:numRef>
              <c:f>Лист9!$F$3:$F$15</c:f>
            </c:numRef>
          </c:val>
        </c:ser>
        <c:ser>
          <c:idx val="4"/>
          <c:order val="4"/>
          <c:cat>
            <c:strRef>
              <c:f>Лист9!$B$3:$B$15</c:f>
              <c:strCache>
                <c:ptCount val="13"/>
                <c:pt idx="0">
                  <c:v>ул. Энгельса, 1-б</c:v>
                </c:pt>
                <c:pt idx="1">
                  <c:v>Анкудиновское шоссе, 3-б</c:v>
                </c:pt>
                <c:pt idx="2">
                  <c:v>ул. Энгельса, 1-в</c:v>
                </c:pt>
                <c:pt idx="3">
                  <c:v>ул.Терешковой, 7</c:v>
                </c:pt>
                <c:pt idx="4">
                  <c:v>ул. Горная, 13-а</c:v>
                </c:pt>
                <c:pt idx="5">
                  <c:v>ул. 40 лет Победы, 15</c:v>
                </c:pt>
                <c:pt idx="6">
                  <c:v>ул. Пугачева, 2</c:v>
                </c:pt>
                <c:pt idx="7">
                  <c:v>пр. Ленина, 5-а</c:v>
                </c:pt>
                <c:pt idx="8">
                  <c:v>ул. Пугачева, 1</c:v>
                </c:pt>
                <c:pt idx="9">
                  <c:v>ул. Московское шоссе, 15-а</c:v>
                </c:pt>
                <c:pt idx="10">
                  <c:v>ул. Военных комиссаров, 9</c:v>
                </c:pt>
                <c:pt idx="11">
                  <c:v>ул. Голованова, 25-а</c:v>
                </c:pt>
                <c:pt idx="12">
                  <c:v>ул. Баранова, 11</c:v>
                </c:pt>
              </c:strCache>
            </c:strRef>
          </c:cat>
          <c:val>
            <c:numRef>
              <c:f>Лист9!$G$3:$G$15</c:f>
              <c:numCache>
                <c:formatCode>0%</c:formatCode>
                <c:ptCount val="13"/>
                <c:pt idx="0">
                  <c:v>-0.11810380057212937</c:v>
                </c:pt>
                <c:pt idx="1">
                  <c:v>-0.13731128684399757</c:v>
                </c:pt>
                <c:pt idx="2">
                  <c:v>-8.5714285714285743E-2</c:v>
                </c:pt>
                <c:pt idx="3">
                  <c:v>-8.5750315258512219E-2</c:v>
                </c:pt>
                <c:pt idx="4">
                  <c:v>-0.30930034129692896</c:v>
                </c:pt>
                <c:pt idx="5">
                  <c:v>-0.25034835113794762</c:v>
                </c:pt>
                <c:pt idx="6">
                  <c:v>-0.19058823529411772</c:v>
                </c:pt>
                <c:pt idx="7">
                  <c:v>-0.12095984329089138</c:v>
                </c:pt>
                <c:pt idx="8">
                  <c:v>-0.18771477663230277</c:v>
                </c:pt>
                <c:pt idx="9">
                  <c:v>-0.15297965116279125</c:v>
                </c:pt>
                <c:pt idx="10">
                  <c:v>-0.13179190751445091</c:v>
                </c:pt>
                <c:pt idx="11">
                  <c:v>-0.2154915590863957</c:v>
                </c:pt>
                <c:pt idx="12">
                  <c:v>-0.22760599298693021</c:v>
                </c:pt>
              </c:numCache>
            </c:numRef>
          </c:val>
        </c:ser>
        <c:overlap val="100"/>
        <c:axId val="112056192"/>
        <c:axId val="112057728"/>
      </c:barChart>
      <c:catAx>
        <c:axId val="112056192"/>
        <c:scaling>
          <c:orientation val="minMax"/>
        </c:scaling>
        <c:axPos val="b"/>
        <c:majorTickMark val="cross"/>
        <c:minorTickMark val="out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12057728"/>
        <c:crosses val="autoZero"/>
        <c:auto val="1"/>
        <c:lblAlgn val="ctr"/>
        <c:lblOffset val="100"/>
      </c:catAx>
      <c:valAx>
        <c:axId val="112057728"/>
        <c:scaling>
          <c:orientation val="minMax"/>
        </c:scaling>
        <c:axPos val="l"/>
        <c:majorGridlines/>
        <c:numFmt formatCode="0%" sourceLinked="1"/>
        <c:tickLblPos val="nextTo"/>
        <c:crossAx val="112056192"/>
        <c:crosses val="autoZero"/>
        <c:crossBetween val="between"/>
      </c:valAx>
    </c:plotArea>
    <c:plotVisOnly val="1"/>
  </c:chart>
  <c:spPr>
    <a:ln w="19050">
      <a:solidFill>
        <a:srgbClr val="C0504D"/>
      </a:solidFill>
    </a:ln>
  </c:spPr>
  <c:txPr>
    <a:bodyPr/>
    <a:lstStyle/>
    <a:p>
      <a:pPr>
        <a:defRPr sz="700" baseline="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CD236-5E17-4223-9BF9-E89B43C8E3FB}" type="doc">
      <dgm:prSet loTypeId="urn:microsoft.com/office/officeart/2005/8/layout/hierarchy4" loCatId="hierarchy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4483F15-F58E-470B-8CE8-35C6C5E9A7BC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</a:rPr>
            <a:t>Основные направления деятельности</a:t>
          </a:r>
          <a:endParaRPr lang="ru-RU" sz="3200" b="1" dirty="0">
            <a:solidFill>
              <a:schemeClr val="tx1"/>
            </a:solidFill>
          </a:endParaRPr>
        </a:p>
      </dgm:t>
    </dgm:pt>
    <dgm:pt modelId="{4FAD2397-3A9C-4627-8FC3-E84DE9C178CE}" type="parTrans" cxnId="{FE209080-BA4F-4B2D-A1FC-82236D430FB2}">
      <dgm:prSet/>
      <dgm:spPr/>
      <dgm:t>
        <a:bodyPr/>
        <a:lstStyle/>
        <a:p>
          <a:endParaRPr lang="ru-RU"/>
        </a:p>
      </dgm:t>
    </dgm:pt>
    <dgm:pt modelId="{A0DBBDD8-6A1A-48F8-A18C-0C690F4EE227}" type="sibTrans" cxnId="{FE209080-BA4F-4B2D-A1FC-82236D430FB2}">
      <dgm:prSet/>
      <dgm:spPr/>
      <dgm:t>
        <a:bodyPr/>
        <a:lstStyle/>
        <a:p>
          <a:endParaRPr lang="ru-RU"/>
        </a:p>
      </dgm:t>
    </dgm:pt>
    <dgm:pt modelId="{9054E356-020A-4C13-ABA2-ADE7563A673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Производство тепловой энергии</a:t>
          </a:r>
          <a:endParaRPr lang="ru-RU" sz="2400" b="1" dirty="0">
            <a:solidFill>
              <a:schemeClr val="tx1"/>
            </a:solidFill>
          </a:endParaRPr>
        </a:p>
      </dgm:t>
    </dgm:pt>
    <dgm:pt modelId="{1CAE8378-5A8D-4DD1-A2F1-B592F1F7DA31}" type="parTrans" cxnId="{5F9176FB-1442-44F2-89D9-1CA57C96A5B2}">
      <dgm:prSet/>
      <dgm:spPr/>
      <dgm:t>
        <a:bodyPr/>
        <a:lstStyle/>
        <a:p>
          <a:endParaRPr lang="ru-RU"/>
        </a:p>
      </dgm:t>
    </dgm:pt>
    <dgm:pt modelId="{A727986F-5D32-4377-B5CE-F04653FB73AF}" type="sibTrans" cxnId="{5F9176FB-1442-44F2-89D9-1CA57C96A5B2}">
      <dgm:prSet/>
      <dgm:spPr/>
      <dgm:t>
        <a:bodyPr/>
        <a:lstStyle/>
        <a:p>
          <a:endParaRPr lang="ru-RU"/>
        </a:p>
      </dgm:t>
    </dgm:pt>
    <dgm:pt modelId="{22D5B5D0-A181-4D21-BCE9-6CE2D081C4C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Транспортировка тепловой энергии</a:t>
          </a:r>
          <a:endParaRPr lang="ru-RU" sz="2400" b="1" dirty="0">
            <a:solidFill>
              <a:schemeClr val="tx1"/>
            </a:solidFill>
          </a:endParaRPr>
        </a:p>
      </dgm:t>
    </dgm:pt>
    <dgm:pt modelId="{D29DFF7E-F526-4929-8498-52D4A46E0A09}" type="parTrans" cxnId="{BC321C80-7915-4073-BFC5-970A24C7D95C}">
      <dgm:prSet/>
      <dgm:spPr/>
      <dgm:t>
        <a:bodyPr/>
        <a:lstStyle/>
        <a:p>
          <a:endParaRPr lang="ru-RU"/>
        </a:p>
      </dgm:t>
    </dgm:pt>
    <dgm:pt modelId="{9EE6B493-B883-4F6D-8D63-2B9ECD9FA292}" type="sibTrans" cxnId="{BC321C80-7915-4073-BFC5-970A24C7D95C}">
      <dgm:prSet/>
      <dgm:spPr/>
      <dgm:t>
        <a:bodyPr/>
        <a:lstStyle/>
        <a:p>
          <a:endParaRPr lang="ru-RU"/>
        </a:p>
      </dgm:t>
    </dgm:pt>
    <dgm:pt modelId="{3262A2AE-9E36-4865-B298-07F79B511AA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Реализация тепловой энергии</a:t>
          </a:r>
        </a:p>
      </dgm:t>
    </dgm:pt>
    <dgm:pt modelId="{10EAEF1D-728C-4502-9232-09BACD597CCF}" type="parTrans" cxnId="{4E79DCCC-98D1-4818-9869-EE317F6D0C28}">
      <dgm:prSet/>
      <dgm:spPr/>
      <dgm:t>
        <a:bodyPr/>
        <a:lstStyle/>
        <a:p>
          <a:endParaRPr lang="ru-RU"/>
        </a:p>
      </dgm:t>
    </dgm:pt>
    <dgm:pt modelId="{A83B6ADC-E1B0-49F2-BD22-4EEA38A8EA9C}" type="sibTrans" cxnId="{4E79DCCC-98D1-4818-9869-EE317F6D0C28}">
      <dgm:prSet/>
      <dgm:spPr/>
      <dgm:t>
        <a:bodyPr/>
        <a:lstStyle/>
        <a:p>
          <a:endParaRPr lang="ru-RU"/>
        </a:p>
      </dgm:t>
    </dgm:pt>
    <dgm:pt modelId="{ADB82CBC-10F3-4A58-A1FE-DC9701330221}" type="pres">
      <dgm:prSet presAssocID="{8CDCD236-5E17-4223-9BF9-E89B43C8E3F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DE7625-9CEB-42EB-890A-A4F7B1DF4A21}" type="pres">
      <dgm:prSet presAssocID="{74483F15-F58E-470B-8CE8-35C6C5E9A7BC}" presName="vertOne" presStyleCnt="0"/>
      <dgm:spPr/>
      <dgm:t>
        <a:bodyPr/>
        <a:lstStyle/>
        <a:p>
          <a:endParaRPr lang="ru-RU"/>
        </a:p>
      </dgm:t>
    </dgm:pt>
    <dgm:pt modelId="{8AB20EEB-1736-4EBD-A8E8-89C491209E83}" type="pres">
      <dgm:prSet presAssocID="{74483F15-F58E-470B-8CE8-35C6C5E9A7B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1AE13-2B6F-4ACF-80CE-2FE5A1876588}" type="pres">
      <dgm:prSet presAssocID="{74483F15-F58E-470B-8CE8-35C6C5E9A7BC}" presName="parTransOne" presStyleCnt="0"/>
      <dgm:spPr/>
      <dgm:t>
        <a:bodyPr/>
        <a:lstStyle/>
        <a:p>
          <a:endParaRPr lang="ru-RU"/>
        </a:p>
      </dgm:t>
    </dgm:pt>
    <dgm:pt modelId="{CC0E146E-E7F2-410A-9811-F0ED41CB4CAB}" type="pres">
      <dgm:prSet presAssocID="{74483F15-F58E-470B-8CE8-35C6C5E9A7BC}" presName="horzOne" presStyleCnt="0"/>
      <dgm:spPr/>
      <dgm:t>
        <a:bodyPr/>
        <a:lstStyle/>
        <a:p>
          <a:endParaRPr lang="ru-RU"/>
        </a:p>
      </dgm:t>
    </dgm:pt>
    <dgm:pt modelId="{029E2EF5-87A9-4250-9C2A-A281A4FD3041}" type="pres">
      <dgm:prSet presAssocID="{9054E356-020A-4C13-ABA2-ADE7563A6731}" presName="vertTwo" presStyleCnt="0"/>
      <dgm:spPr/>
      <dgm:t>
        <a:bodyPr/>
        <a:lstStyle/>
        <a:p>
          <a:endParaRPr lang="ru-RU"/>
        </a:p>
      </dgm:t>
    </dgm:pt>
    <dgm:pt modelId="{322F583A-4411-44C8-8018-49A0C5043ED5}" type="pres">
      <dgm:prSet presAssocID="{9054E356-020A-4C13-ABA2-ADE7563A673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D5CA11-2A2C-4438-B501-F3DD17BE2722}" type="pres">
      <dgm:prSet presAssocID="{9054E356-020A-4C13-ABA2-ADE7563A6731}" presName="horzTwo" presStyleCnt="0"/>
      <dgm:spPr/>
      <dgm:t>
        <a:bodyPr/>
        <a:lstStyle/>
        <a:p>
          <a:endParaRPr lang="ru-RU"/>
        </a:p>
      </dgm:t>
    </dgm:pt>
    <dgm:pt modelId="{6C5E4FD2-0E5A-45FD-89A4-821D221C4048}" type="pres">
      <dgm:prSet presAssocID="{A727986F-5D32-4377-B5CE-F04653FB73AF}" presName="sibSpaceTwo" presStyleCnt="0"/>
      <dgm:spPr/>
      <dgm:t>
        <a:bodyPr/>
        <a:lstStyle/>
        <a:p>
          <a:endParaRPr lang="ru-RU"/>
        </a:p>
      </dgm:t>
    </dgm:pt>
    <dgm:pt modelId="{B5762C8C-6366-444F-AC77-0EA66AB0B7B8}" type="pres">
      <dgm:prSet presAssocID="{22D5B5D0-A181-4D21-BCE9-6CE2D081C4CF}" presName="vertTwo" presStyleCnt="0"/>
      <dgm:spPr/>
      <dgm:t>
        <a:bodyPr/>
        <a:lstStyle/>
        <a:p>
          <a:endParaRPr lang="ru-RU"/>
        </a:p>
      </dgm:t>
    </dgm:pt>
    <dgm:pt modelId="{A7B13573-C29F-4664-8268-170661786826}" type="pres">
      <dgm:prSet presAssocID="{22D5B5D0-A181-4D21-BCE9-6CE2D081C4C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C55A2-0F03-45E9-A852-640F3E308603}" type="pres">
      <dgm:prSet presAssocID="{22D5B5D0-A181-4D21-BCE9-6CE2D081C4CF}" presName="horzTwo" presStyleCnt="0"/>
      <dgm:spPr/>
      <dgm:t>
        <a:bodyPr/>
        <a:lstStyle/>
        <a:p>
          <a:endParaRPr lang="ru-RU"/>
        </a:p>
      </dgm:t>
    </dgm:pt>
    <dgm:pt modelId="{21723B81-E8AB-4EC2-90BF-37FE4C1CC343}" type="pres">
      <dgm:prSet presAssocID="{9EE6B493-B883-4F6D-8D63-2B9ECD9FA292}" presName="sibSpaceTwo" presStyleCnt="0"/>
      <dgm:spPr/>
      <dgm:t>
        <a:bodyPr/>
        <a:lstStyle/>
        <a:p>
          <a:endParaRPr lang="ru-RU"/>
        </a:p>
      </dgm:t>
    </dgm:pt>
    <dgm:pt modelId="{E399E4F8-2E72-46EB-90A9-D97B5B9C0C27}" type="pres">
      <dgm:prSet presAssocID="{3262A2AE-9E36-4865-B298-07F79B511AA4}" presName="vertTwo" presStyleCnt="0"/>
      <dgm:spPr/>
      <dgm:t>
        <a:bodyPr/>
        <a:lstStyle/>
        <a:p>
          <a:endParaRPr lang="ru-RU"/>
        </a:p>
      </dgm:t>
    </dgm:pt>
    <dgm:pt modelId="{9D15F23A-91D3-407C-B21D-B72816108347}" type="pres">
      <dgm:prSet presAssocID="{3262A2AE-9E36-4865-B298-07F79B511AA4}" presName="txTwo" presStyleLbl="node2" presStyleIdx="2" presStyleCnt="3" custLinFactY="10561" custLinFactNeighborX="-45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7EE3A2-56C6-4F67-BDF1-29C91D5763A3}" type="pres">
      <dgm:prSet presAssocID="{3262A2AE-9E36-4865-B298-07F79B511AA4}" presName="horzTwo" presStyleCnt="0"/>
      <dgm:spPr/>
      <dgm:t>
        <a:bodyPr/>
        <a:lstStyle/>
        <a:p>
          <a:endParaRPr lang="ru-RU"/>
        </a:p>
      </dgm:t>
    </dgm:pt>
  </dgm:ptLst>
  <dgm:cxnLst>
    <dgm:cxn modelId="{FE209080-BA4F-4B2D-A1FC-82236D430FB2}" srcId="{8CDCD236-5E17-4223-9BF9-E89B43C8E3FB}" destId="{74483F15-F58E-470B-8CE8-35C6C5E9A7BC}" srcOrd="0" destOrd="0" parTransId="{4FAD2397-3A9C-4627-8FC3-E84DE9C178CE}" sibTransId="{A0DBBDD8-6A1A-48F8-A18C-0C690F4EE227}"/>
    <dgm:cxn modelId="{D2ADB51D-B582-42DA-A946-964D7D60D741}" type="presOf" srcId="{9054E356-020A-4C13-ABA2-ADE7563A6731}" destId="{322F583A-4411-44C8-8018-49A0C5043ED5}" srcOrd="0" destOrd="0" presId="urn:microsoft.com/office/officeart/2005/8/layout/hierarchy4"/>
    <dgm:cxn modelId="{2F3687A6-ABDF-453F-A233-8B90410B2FEE}" type="presOf" srcId="{22D5B5D0-A181-4D21-BCE9-6CE2D081C4CF}" destId="{A7B13573-C29F-4664-8268-170661786826}" srcOrd="0" destOrd="0" presId="urn:microsoft.com/office/officeart/2005/8/layout/hierarchy4"/>
    <dgm:cxn modelId="{D67C94A8-4324-43CB-B18F-EF523C835435}" type="presOf" srcId="{3262A2AE-9E36-4865-B298-07F79B511AA4}" destId="{9D15F23A-91D3-407C-B21D-B72816108347}" srcOrd="0" destOrd="0" presId="urn:microsoft.com/office/officeart/2005/8/layout/hierarchy4"/>
    <dgm:cxn modelId="{BC321C80-7915-4073-BFC5-970A24C7D95C}" srcId="{74483F15-F58E-470B-8CE8-35C6C5E9A7BC}" destId="{22D5B5D0-A181-4D21-BCE9-6CE2D081C4CF}" srcOrd="1" destOrd="0" parTransId="{D29DFF7E-F526-4929-8498-52D4A46E0A09}" sibTransId="{9EE6B493-B883-4F6D-8D63-2B9ECD9FA292}"/>
    <dgm:cxn modelId="{4E79DCCC-98D1-4818-9869-EE317F6D0C28}" srcId="{74483F15-F58E-470B-8CE8-35C6C5E9A7BC}" destId="{3262A2AE-9E36-4865-B298-07F79B511AA4}" srcOrd="2" destOrd="0" parTransId="{10EAEF1D-728C-4502-9232-09BACD597CCF}" sibTransId="{A83B6ADC-E1B0-49F2-BD22-4EEA38A8EA9C}"/>
    <dgm:cxn modelId="{5F9176FB-1442-44F2-89D9-1CA57C96A5B2}" srcId="{74483F15-F58E-470B-8CE8-35C6C5E9A7BC}" destId="{9054E356-020A-4C13-ABA2-ADE7563A6731}" srcOrd="0" destOrd="0" parTransId="{1CAE8378-5A8D-4DD1-A2F1-B592F1F7DA31}" sibTransId="{A727986F-5D32-4377-B5CE-F04653FB73AF}"/>
    <dgm:cxn modelId="{39345313-D20E-4E65-9E53-0CE1CC9B536F}" type="presOf" srcId="{8CDCD236-5E17-4223-9BF9-E89B43C8E3FB}" destId="{ADB82CBC-10F3-4A58-A1FE-DC9701330221}" srcOrd="0" destOrd="0" presId="urn:microsoft.com/office/officeart/2005/8/layout/hierarchy4"/>
    <dgm:cxn modelId="{9F38AA05-21D0-4345-931D-DA8767C68933}" type="presOf" srcId="{74483F15-F58E-470B-8CE8-35C6C5E9A7BC}" destId="{8AB20EEB-1736-4EBD-A8E8-89C491209E83}" srcOrd="0" destOrd="0" presId="urn:microsoft.com/office/officeart/2005/8/layout/hierarchy4"/>
    <dgm:cxn modelId="{C211809F-243C-462E-8ECB-9C33B6736D7E}" type="presParOf" srcId="{ADB82CBC-10F3-4A58-A1FE-DC9701330221}" destId="{8EDE7625-9CEB-42EB-890A-A4F7B1DF4A21}" srcOrd="0" destOrd="0" presId="urn:microsoft.com/office/officeart/2005/8/layout/hierarchy4"/>
    <dgm:cxn modelId="{55837228-B552-4BFD-B5B9-31F67AB39CC1}" type="presParOf" srcId="{8EDE7625-9CEB-42EB-890A-A4F7B1DF4A21}" destId="{8AB20EEB-1736-4EBD-A8E8-89C491209E83}" srcOrd="0" destOrd="0" presId="urn:microsoft.com/office/officeart/2005/8/layout/hierarchy4"/>
    <dgm:cxn modelId="{72E2C243-5579-49E0-B982-C50327532B09}" type="presParOf" srcId="{8EDE7625-9CEB-42EB-890A-A4F7B1DF4A21}" destId="{9EC1AE13-2B6F-4ACF-80CE-2FE5A1876588}" srcOrd="1" destOrd="0" presId="urn:microsoft.com/office/officeart/2005/8/layout/hierarchy4"/>
    <dgm:cxn modelId="{90588C5F-C2BD-4C6A-BDB8-42F901451383}" type="presParOf" srcId="{8EDE7625-9CEB-42EB-890A-A4F7B1DF4A21}" destId="{CC0E146E-E7F2-410A-9811-F0ED41CB4CAB}" srcOrd="2" destOrd="0" presId="urn:microsoft.com/office/officeart/2005/8/layout/hierarchy4"/>
    <dgm:cxn modelId="{65F442FF-A500-4651-93CA-2FB8348F8E49}" type="presParOf" srcId="{CC0E146E-E7F2-410A-9811-F0ED41CB4CAB}" destId="{029E2EF5-87A9-4250-9C2A-A281A4FD3041}" srcOrd="0" destOrd="0" presId="urn:microsoft.com/office/officeart/2005/8/layout/hierarchy4"/>
    <dgm:cxn modelId="{4BFA9CFD-6ECB-4D08-A42E-BB3FF50AA1B3}" type="presParOf" srcId="{029E2EF5-87A9-4250-9C2A-A281A4FD3041}" destId="{322F583A-4411-44C8-8018-49A0C5043ED5}" srcOrd="0" destOrd="0" presId="urn:microsoft.com/office/officeart/2005/8/layout/hierarchy4"/>
    <dgm:cxn modelId="{DA863591-A0B0-4545-B5BC-B3821720DF7E}" type="presParOf" srcId="{029E2EF5-87A9-4250-9C2A-A281A4FD3041}" destId="{33D5CA11-2A2C-4438-B501-F3DD17BE2722}" srcOrd="1" destOrd="0" presId="urn:microsoft.com/office/officeart/2005/8/layout/hierarchy4"/>
    <dgm:cxn modelId="{757B1EDF-6985-4431-BEA2-E7E559F27341}" type="presParOf" srcId="{CC0E146E-E7F2-410A-9811-F0ED41CB4CAB}" destId="{6C5E4FD2-0E5A-45FD-89A4-821D221C4048}" srcOrd="1" destOrd="0" presId="urn:microsoft.com/office/officeart/2005/8/layout/hierarchy4"/>
    <dgm:cxn modelId="{9171172F-A825-49C8-9DB2-E7F68EBE73AA}" type="presParOf" srcId="{CC0E146E-E7F2-410A-9811-F0ED41CB4CAB}" destId="{B5762C8C-6366-444F-AC77-0EA66AB0B7B8}" srcOrd="2" destOrd="0" presId="urn:microsoft.com/office/officeart/2005/8/layout/hierarchy4"/>
    <dgm:cxn modelId="{82C411DD-2A9C-4077-BA6F-E53F8A0A8480}" type="presParOf" srcId="{B5762C8C-6366-444F-AC77-0EA66AB0B7B8}" destId="{A7B13573-C29F-4664-8268-170661786826}" srcOrd="0" destOrd="0" presId="urn:microsoft.com/office/officeart/2005/8/layout/hierarchy4"/>
    <dgm:cxn modelId="{DE9069FA-E31F-4A4D-9BFC-0820CA97980F}" type="presParOf" srcId="{B5762C8C-6366-444F-AC77-0EA66AB0B7B8}" destId="{797C55A2-0F03-45E9-A852-640F3E308603}" srcOrd="1" destOrd="0" presId="urn:microsoft.com/office/officeart/2005/8/layout/hierarchy4"/>
    <dgm:cxn modelId="{6D881823-7835-441F-A1DD-A5B614C8D8B3}" type="presParOf" srcId="{CC0E146E-E7F2-410A-9811-F0ED41CB4CAB}" destId="{21723B81-E8AB-4EC2-90BF-37FE4C1CC343}" srcOrd="3" destOrd="0" presId="urn:microsoft.com/office/officeart/2005/8/layout/hierarchy4"/>
    <dgm:cxn modelId="{99BD19C3-9434-4D54-9285-065B73C14D02}" type="presParOf" srcId="{CC0E146E-E7F2-410A-9811-F0ED41CB4CAB}" destId="{E399E4F8-2E72-46EB-90A9-D97B5B9C0C27}" srcOrd="4" destOrd="0" presId="urn:microsoft.com/office/officeart/2005/8/layout/hierarchy4"/>
    <dgm:cxn modelId="{79A30F96-912E-43C1-B942-0076965B9AB9}" type="presParOf" srcId="{E399E4F8-2E72-46EB-90A9-D97B5B9C0C27}" destId="{9D15F23A-91D3-407C-B21D-B72816108347}" srcOrd="0" destOrd="0" presId="urn:microsoft.com/office/officeart/2005/8/layout/hierarchy4"/>
    <dgm:cxn modelId="{A3869238-E29A-40B8-856F-A04FC82CC3E9}" type="presParOf" srcId="{E399E4F8-2E72-46EB-90A9-D97B5B9C0C27}" destId="{887EE3A2-56C6-4F67-BDF1-29C91D5763A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5E6A2-8A36-4D00-92FF-89F93C250E44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E8D517-BC29-4B1A-ADF9-0764C150C2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Надежность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07CFE596-1CDC-4877-A88E-58AE963841CA}" type="parTrans" cxnId="{3D7EA8E8-4DBA-481B-8EE2-DBE36490B25C}">
      <dgm:prSet/>
      <dgm:spPr/>
      <dgm:t>
        <a:bodyPr/>
        <a:lstStyle/>
        <a:p>
          <a:endParaRPr lang="ru-RU"/>
        </a:p>
      </dgm:t>
    </dgm:pt>
    <dgm:pt modelId="{7AE3065D-5ACC-4036-9D46-4AE7C0620B75}" type="sibTrans" cxnId="{3D7EA8E8-4DBA-481B-8EE2-DBE36490B25C}">
      <dgm:prSet/>
      <dgm:spPr/>
      <dgm:t>
        <a:bodyPr/>
        <a:lstStyle/>
        <a:p>
          <a:endParaRPr lang="ru-RU"/>
        </a:p>
      </dgm:t>
    </dgm:pt>
    <dgm:pt modelId="{55BF09A9-C402-4244-A5F8-F864B71B586F}">
      <dgm:prSet phldrT="[Текст]" custT="1"/>
      <dgm:spPr/>
      <dgm:t>
        <a:bodyPr/>
        <a:lstStyle/>
        <a:p>
          <a:pPr algn="l"/>
          <a:r>
            <a:rPr lang="ru-RU" sz="1800" b="1" dirty="0" smtClean="0"/>
            <a:t>Критическая изношенность оборудования, высокая повреждаемость</a:t>
          </a:r>
          <a:endParaRPr lang="ru-RU" sz="1800" dirty="0"/>
        </a:p>
      </dgm:t>
    </dgm:pt>
    <dgm:pt modelId="{82EF0D6F-7795-4419-8466-FE925EAA7A72}" type="parTrans" cxnId="{5985F2E0-BA00-486F-97E0-3F8F373827B2}">
      <dgm:prSet/>
      <dgm:spPr/>
      <dgm:t>
        <a:bodyPr/>
        <a:lstStyle/>
        <a:p>
          <a:endParaRPr lang="ru-RU"/>
        </a:p>
      </dgm:t>
    </dgm:pt>
    <dgm:pt modelId="{26938EA1-0135-4B1D-9A08-4D50B4159F21}" type="sibTrans" cxnId="{5985F2E0-BA00-486F-97E0-3F8F373827B2}">
      <dgm:prSet/>
      <dgm:spPr/>
      <dgm:t>
        <a:bodyPr/>
        <a:lstStyle/>
        <a:p>
          <a:endParaRPr lang="ru-RU"/>
        </a:p>
      </dgm:t>
    </dgm:pt>
    <dgm:pt modelId="{57215A9F-749F-4272-AAB7-69E56C1528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Энергоэффективность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37078D24-344D-4436-BB43-A647E6B7C421}" type="parTrans" cxnId="{59BC7FD9-0751-4009-B659-F9A96E1211EF}">
      <dgm:prSet/>
      <dgm:spPr/>
      <dgm:t>
        <a:bodyPr/>
        <a:lstStyle/>
        <a:p>
          <a:endParaRPr lang="ru-RU"/>
        </a:p>
      </dgm:t>
    </dgm:pt>
    <dgm:pt modelId="{ADF8516A-3119-48AA-BF93-1BECB5481FBF}" type="sibTrans" cxnId="{59BC7FD9-0751-4009-B659-F9A96E1211EF}">
      <dgm:prSet/>
      <dgm:spPr/>
      <dgm:t>
        <a:bodyPr/>
        <a:lstStyle/>
        <a:p>
          <a:endParaRPr lang="ru-RU"/>
        </a:p>
      </dgm:t>
    </dgm:pt>
    <dgm:pt modelId="{207179E8-0B81-40F6-8231-DC16D95D7E6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Снижение затрат</a:t>
          </a:r>
          <a:endParaRPr lang="ru-RU" sz="2000" b="1" dirty="0">
            <a:solidFill>
              <a:schemeClr val="tx1"/>
            </a:solidFill>
          </a:endParaRPr>
        </a:p>
      </dgm:t>
    </dgm:pt>
    <dgm:pt modelId="{E094EA28-51E9-4927-B1B5-E6AC7F876DF6}" type="parTrans" cxnId="{0B60FD69-8CA1-41E5-9FBE-213ACE14DEE9}">
      <dgm:prSet/>
      <dgm:spPr/>
      <dgm:t>
        <a:bodyPr/>
        <a:lstStyle/>
        <a:p>
          <a:endParaRPr lang="ru-RU"/>
        </a:p>
      </dgm:t>
    </dgm:pt>
    <dgm:pt modelId="{270E16B6-7AEE-44B3-9B77-576634DDC3D1}" type="sibTrans" cxnId="{0B60FD69-8CA1-41E5-9FBE-213ACE14DEE9}">
      <dgm:prSet/>
      <dgm:spPr/>
      <dgm:t>
        <a:bodyPr/>
        <a:lstStyle/>
        <a:p>
          <a:endParaRPr lang="ru-RU"/>
        </a:p>
      </dgm:t>
    </dgm:pt>
    <dgm:pt modelId="{D962767E-F261-4755-A746-1592606AB7E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Растущие затраты на ремонты, высокий ФОТ</a:t>
          </a:r>
          <a:endParaRPr lang="ru-RU" sz="1800" b="1" dirty="0"/>
        </a:p>
      </dgm:t>
    </dgm:pt>
    <dgm:pt modelId="{6925DFBF-CE9D-4319-9ACE-A02A8940613B}" type="parTrans" cxnId="{4EDC1AF3-22BB-4084-8418-5225E50925B5}">
      <dgm:prSet/>
      <dgm:spPr/>
      <dgm:t>
        <a:bodyPr/>
        <a:lstStyle/>
        <a:p>
          <a:endParaRPr lang="ru-RU"/>
        </a:p>
      </dgm:t>
    </dgm:pt>
    <dgm:pt modelId="{B717F3A3-B921-4F33-99AF-E61BAEEEC3EF}" type="sibTrans" cxnId="{4EDC1AF3-22BB-4084-8418-5225E50925B5}">
      <dgm:prSet/>
      <dgm:spPr/>
      <dgm:t>
        <a:bodyPr/>
        <a:lstStyle/>
        <a:p>
          <a:endParaRPr lang="ru-RU"/>
        </a:p>
      </dgm:t>
    </dgm:pt>
    <dgm:pt modelId="{D11E0E95-E1ED-4838-998B-655ABFD25B5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Качество услуг </a:t>
          </a:r>
        </a:p>
      </dgm:t>
    </dgm:pt>
    <dgm:pt modelId="{A7880440-7B1F-4107-B9C5-A37B0D493124}" type="parTrans" cxnId="{8EC1DC8F-37CC-4942-AF44-7351B72498D5}">
      <dgm:prSet/>
      <dgm:spPr/>
      <dgm:t>
        <a:bodyPr/>
        <a:lstStyle/>
        <a:p>
          <a:endParaRPr lang="ru-RU"/>
        </a:p>
      </dgm:t>
    </dgm:pt>
    <dgm:pt modelId="{A4E2EFEF-961F-4321-8A93-DA22A274D34E}" type="sibTrans" cxnId="{8EC1DC8F-37CC-4942-AF44-7351B72498D5}">
      <dgm:prSet/>
      <dgm:spPr/>
      <dgm:t>
        <a:bodyPr/>
        <a:lstStyle/>
        <a:p>
          <a:endParaRPr lang="ru-RU"/>
        </a:p>
      </dgm:t>
    </dgm:pt>
    <dgm:pt modelId="{307C9EAB-DD84-4552-8260-23A262565A3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Низкий уровень энергетической  эффективности котельных</a:t>
          </a:r>
          <a:endParaRPr lang="ru-RU" sz="1800" dirty="0" smtClean="0"/>
        </a:p>
      </dgm:t>
    </dgm:pt>
    <dgm:pt modelId="{BDCD2633-49C5-4133-83EF-37D87642A6F3}" type="parTrans" cxnId="{A3BFE547-3A68-4C75-8C76-62991845E9D3}">
      <dgm:prSet/>
      <dgm:spPr/>
      <dgm:t>
        <a:bodyPr/>
        <a:lstStyle/>
        <a:p>
          <a:endParaRPr lang="ru-RU"/>
        </a:p>
      </dgm:t>
    </dgm:pt>
    <dgm:pt modelId="{0B36B4A1-6956-49DC-AF9A-E2CBB25A4348}" type="sibTrans" cxnId="{A3BFE547-3A68-4C75-8C76-62991845E9D3}">
      <dgm:prSet/>
      <dgm:spPr/>
      <dgm:t>
        <a:bodyPr/>
        <a:lstStyle/>
        <a:p>
          <a:endParaRPr lang="ru-RU"/>
        </a:p>
      </dgm:t>
    </dgm:pt>
    <dgm:pt modelId="{46B3D9C6-7587-4D21-A967-07D6C3142234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Нарушение параметров теплоснабжения               по  состоянию оборудования</a:t>
          </a:r>
        </a:p>
      </dgm:t>
    </dgm:pt>
    <dgm:pt modelId="{A7EB5908-BF74-48B5-AF48-AB51F5DEDC67}" type="parTrans" cxnId="{E3102AD1-5FB9-4E11-BBAF-056072077BC3}">
      <dgm:prSet/>
      <dgm:spPr/>
      <dgm:t>
        <a:bodyPr/>
        <a:lstStyle/>
        <a:p>
          <a:endParaRPr lang="ru-RU"/>
        </a:p>
      </dgm:t>
    </dgm:pt>
    <dgm:pt modelId="{C7E46DBF-5F07-4CD1-82BC-C76C6DD49AF9}" type="sibTrans" cxnId="{E3102AD1-5FB9-4E11-BBAF-056072077BC3}">
      <dgm:prSet/>
      <dgm:spPr/>
      <dgm:t>
        <a:bodyPr/>
        <a:lstStyle/>
        <a:p>
          <a:endParaRPr lang="ru-RU"/>
        </a:p>
      </dgm:t>
    </dgm:pt>
    <dgm:pt modelId="{DC4A3C59-07BA-42B9-95E2-43FF06A9471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Развитие</a:t>
          </a:r>
          <a:endParaRPr lang="ru-RU" sz="2000" b="1" dirty="0" smtClean="0"/>
        </a:p>
      </dgm:t>
    </dgm:pt>
    <dgm:pt modelId="{F90B4CCA-5293-4937-AF78-14F23033F0F7}" type="parTrans" cxnId="{B36C2196-56C7-4BB9-93F4-CFF49E6CD932}">
      <dgm:prSet/>
      <dgm:spPr/>
      <dgm:t>
        <a:bodyPr/>
        <a:lstStyle/>
        <a:p>
          <a:endParaRPr lang="ru-RU"/>
        </a:p>
      </dgm:t>
    </dgm:pt>
    <dgm:pt modelId="{3D269D6A-0392-41B4-902C-35F06771A8E4}" type="sibTrans" cxnId="{B36C2196-56C7-4BB9-93F4-CFF49E6CD932}">
      <dgm:prSet/>
      <dgm:spPr/>
      <dgm:t>
        <a:bodyPr/>
        <a:lstStyle/>
        <a:p>
          <a:endParaRPr lang="ru-RU"/>
        </a:p>
      </dgm:t>
    </dgm:pt>
    <dgm:pt modelId="{F955280F-FA6E-45B0-8BCB-3F896A6F7672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b="1" dirty="0" smtClean="0"/>
            <a:t>Ограничения по подключению потребителей</a:t>
          </a:r>
        </a:p>
      </dgm:t>
    </dgm:pt>
    <dgm:pt modelId="{9C1494A4-BB46-432B-9976-DB34271CB28D}" type="parTrans" cxnId="{D08AD766-5A91-438E-8755-D2B5AF90D842}">
      <dgm:prSet/>
      <dgm:spPr/>
      <dgm:t>
        <a:bodyPr/>
        <a:lstStyle/>
        <a:p>
          <a:endParaRPr lang="ru-RU"/>
        </a:p>
      </dgm:t>
    </dgm:pt>
    <dgm:pt modelId="{D006AC12-4413-420F-A8F8-465B892860FC}" type="sibTrans" cxnId="{D08AD766-5A91-438E-8755-D2B5AF90D842}">
      <dgm:prSet/>
      <dgm:spPr/>
      <dgm:t>
        <a:bodyPr/>
        <a:lstStyle/>
        <a:p>
          <a:endParaRPr lang="ru-RU"/>
        </a:p>
      </dgm:t>
    </dgm:pt>
    <dgm:pt modelId="{9C684AB3-914D-470D-BA43-F8A999B73BA3}" type="pres">
      <dgm:prSet presAssocID="{9D45E6A2-8A36-4D00-92FF-89F93C250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E6D92-A827-4F5B-9103-3DC9610CF5FF}" type="pres">
      <dgm:prSet presAssocID="{3CE8D517-BC29-4B1A-ADF9-0764C150C2FB}" presName="linNode" presStyleCnt="0"/>
      <dgm:spPr/>
      <dgm:t>
        <a:bodyPr/>
        <a:lstStyle/>
        <a:p>
          <a:endParaRPr lang="ru-RU"/>
        </a:p>
      </dgm:t>
    </dgm:pt>
    <dgm:pt modelId="{D9D81550-6C32-437D-8B99-81864B87FCD4}" type="pres">
      <dgm:prSet presAssocID="{3CE8D517-BC29-4B1A-ADF9-0764C150C2FB}" presName="parentText" presStyleLbl="node1" presStyleIdx="0" presStyleCnt="5" custScaleX="121244" custScaleY="49416" custLinFactNeighborX="-3" custLinFactNeighborY="76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9647C-74B8-4F36-B476-594EBC5F657F}" type="pres">
      <dgm:prSet presAssocID="{3CE8D517-BC29-4B1A-ADF9-0764C150C2FB}" presName="descendantText" presStyleLbl="alignAccFollowNode1" presStyleIdx="0" presStyleCnt="5" custScaleX="98460" custScaleY="58646" custLinFactNeighborX="927" custLinFactNeighborY="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7AAC-F90A-41D1-89FC-E8665C397677}" type="pres">
      <dgm:prSet presAssocID="{7AE3065D-5ACC-4036-9D46-4AE7C0620B75}" presName="sp" presStyleCnt="0"/>
      <dgm:spPr/>
      <dgm:t>
        <a:bodyPr/>
        <a:lstStyle/>
        <a:p>
          <a:endParaRPr lang="ru-RU"/>
        </a:p>
      </dgm:t>
    </dgm:pt>
    <dgm:pt modelId="{4BFBBD1D-EBCF-49FD-A066-CBEEFF80B901}" type="pres">
      <dgm:prSet presAssocID="{57215A9F-749F-4272-AAB7-69E56C1528E2}" presName="linNode" presStyleCnt="0"/>
      <dgm:spPr/>
      <dgm:t>
        <a:bodyPr/>
        <a:lstStyle/>
        <a:p>
          <a:endParaRPr lang="ru-RU"/>
        </a:p>
      </dgm:t>
    </dgm:pt>
    <dgm:pt modelId="{CF555B57-262C-4A9A-A48B-596E522C8F15}" type="pres">
      <dgm:prSet presAssocID="{57215A9F-749F-4272-AAB7-69E56C1528E2}" presName="parentText" presStyleLbl="node1" presStyleIdx="1" presStyleCnt="5" custScaleX="142759" custScaleY="47785" custLinFactNeighborX="-4" custLinFactNeighborY="6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92F9-9321-4FD9-8370-27BF5180948E}" type="pres">
      <dgm:prSet presAssocID="{57215A9F-749F-4272-AAB7-69E56C1528E2}" presName="descendantText" presStyleLbl="alignAccFollowNode1" presStyleIdx="1" presStyleCnt="5" custScaleX="117384" custScaleY="49525" custLinFactNeighborX="-937" custLinFactNeighborY="9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02F23-592E-43F3-A29C-C3BC767D53D9}" type="pres">
      <dgm:prSet presAssocID="{ADF8516A-3119-48AA-BF93-1BECB5481FBF}" presName="sp" presStyleCnt="0"/>
      <dgm:spPr/>
      <dgm:t>
        <a:bodyPr/>
        <a:lstStyle/>
        <a:p>
          <a:endParaRPr lang="ru-RU"/>
        </a:p>
      </dgm:t>
    </dgm:pt>
    <dgm:pt modelId="{8DB34974-4128-4791-A1EC-875ED16833E3}" type="pres">
      <dgm:prSet presAssocID="{207179E8-0B81-40F6-8231-DC16D95D7E66}" presName="linNode" presStyleCnt="0"/>
      <dgm:spPr/>
      <dgm:t>
        <a:bodyPr/>
        <a:lstStyle/>
        <a:p>
          <a:endParaRPr lang="ru-RU"/>
        </a:p>
      </dgm:t>
    </dgm:pt>
    <dgm:pt modelId="{FDC9C178-4BAE-46A4-883B-FCDEDD0B7A4A}" type="pres">
      <dgm:prSet presAssocID="{207179E8-0B81-40F6-8231-DC16D95D7E66}" presName="parentText" presStyleLbl="node1" presStyleIdx="2" presStyleCnt="5" custScaleX="144539" custScaleY="65074" custLinFactNeighborX="-4" custLinFactNeighborY="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2CDD9-756B-4AB6-BF26-7B5EF758A9B7}" type="pres">
      <dgm:prSet presAssocID="{207179E8-0B81-40F6-8231-DC16D95D7E66}" presName="descendantText" presStyleLbl="alignAccFollowNode1" presStyleIdx="2" presStyleCnt="5" custScaleX="119876" custScaleY="66169" custLinFactNeighborX="-220" custLinFactNeighborY="9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AA082-95CA-439D-B812-D1908D3DE928}" type="pres">
      <dgm:prSet presAssocID="{270E16B6-7AEE-44B3-9B77-576634DDC3D1}" presName="sp" presStyleCnt="0"/>
      <dgm:spPr/>
      <dgm:t>
        <a:bodyPr/>
        <a:lstStyle/>
        <a:p>
          <a:endParaRPr lang="ru-RU"/>
        </a:p>
      </dgm:t>
    </dgm:pt>
    <dgm:pt modelId="{5963C2E2-9DCE-4330-A2EF-3CE51DEA4E9B}" type="pres">
      <dgm:prSet presAssocID="{D11E0E95-E1ED-4838-998B-655ABFD25B53}" presName="linNode" presStyleCnt="0"/>
      <dgm:spPr/>
      <dgm:t>
        <a:bodyPr/>
        <a:lstStyle/>
        <a:p>
          <a:endParaRPr lang="ru-RU"/>
        </a:p>
      </dgm:t>
    </dgm:pt>
    <dgm:pt modelId="{696B50CE-5647-4210-BF3D-5B67989EDBE3}" type="pres">
      <dgm:prSet presAssocID="{D11E0E95-E1ED-4838-998B-655ABFD25B53}" presName="parentText" presStyleLbl="node1" presStyleIdx="3" presStyleCnt="5" custScaleX="128975" custScaleY="62538" custLinFactNeighborX="-4" custLinFactNeighborY="48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4B373-3504-47A5-A0F8-2D99B23184BA}" type="pres">
      <dgm:prSet presAssocID="{D11E0E95-E1ED-4838-998B-655ABFD25B53}" presName="descendantText" presStyleLbl="alignAccFollowNode1" presStyleIdx="3" presStyleCnt="5" custScaleX="106413" custScaleY="65158" custLinFactNeighborX="-637" custLinFactNeighborY="5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653C8-E6E4-4904-9A5A-40DE88DD79E4}" type="pres">
      <dgm:prSet presAssocID="{A4E2EFEF-961F-4321-8A93-DA22A274D34E}" presName="sp" presStyleCnt="0"/>
      <dgm:spPr/>
    </dgm:pt>
    <dgm:pt modelId="{D915A168-F232-4D79-A2BB-85FC7D7DA948}" type="pres">
      <dgm:prSet presAssocID="{DC4A3C59-07BA-42B9-95E2-43FF06A94713}" presName="linNode" presStyleCnt="0"/>
      <dgm:spPr/>
    </dgm:pt>
    <dgm:pt modelId="{D65741A1-449B-4A1C-B507-14D731DCB7D1}" type="pres">
      <dgm:prSet presAssocID="{DC4A3C59-07BA-42B9-95E2-43FF06A94713}" presName="parentText" presStyleLbl="node1" presStyleIdx="4" presStyleCnt="5" custScaleX="112409" custScaleY="50178" custLinFactNeighborX="-3" custLinFactNeighborY="33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6CBC4-267C-4AEF-B847-6B989277A36F}" type="pres">
      <dgm:prSet presAssocID="{DC4A3C59-07BA-42B9-95E2-43FF06A94713}" presName="descendantText" presStyleLbl="alignAccFollowNode1" presStyleIdx="4" presStyleCnt="5" custScaleX="92776" custScaleY="68155" custLinFactNeighborX="2126" custLinFactNeighborY="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2AD91A-7B94-4F26-ABDD-33D1EB56ED12}" type="presOf" srcId="{57215A9F-749F-4272-AAB7-69E56C1528E2}" destId="{CF555B57-262C-4A9A-A48B-596E522C8F15}" srcOrd="0" destOrd="0" presId="urn:microsoft.com/office/officeart/2005/8/layout/vList5"/>
    <dgm:cxn modelId="{A3BFE547-3A68-4C75-8C76-62991845E9D3}" srcId="{57215A9F-749F-4272-AAB7-69E56C1528E2}" destId="{307C9EAB-DD84-4552-8260-23A262565A31}" srcOrd="0" destOrd="0" parTransId="{BDCD2633-49C5-4133-83EF-37D87642A6F3}" sibTransId="{0B36B4A1-6956-49DC-AF9A-E2CBB25A4348}"/>
    <dgm:cxn modelId="{882F106B-214E-44F3-9FBD-47A7DEC0716D}" type="presOf" srcId="{207179E8-0B81-40F6-8231-DC16D95D7E66}" destId="{FDC9C178-4BAE-46A4-883B-FCDEDD0B7A4A}" srcOrd="0" destOrd="0" presId="urn:microsoft.com/office/officeart/2005/8/layout/vList5"/>
    <dgm:cxn modelId="{94A63A14-7B5F-43D2-B370-3FBF1920E44B}" type="presOf" srcId="{55BF09A9-C402-4244-A5F8-F864B71B586F}" destId="{B819647C-74B8-4F36-B476-594EBC5F657F}" srcOrd="0" destOrd="0" presId="urn:microsoft.com/office/officeart/2005/8/layout/vList5"/>
    <dgm:cxn modelId="{D154D762-17FD-4030-B56E-0D3469B8990F}" type="presOf" srcId="{9D45E6A2-8A36-4D00-92FF-89F93C250E44}" destId="{9C684AB3-914D-470D-BA43-F8A999B73BA3}" srcOrd="0" destOrd="0" presId="urn:microsoft.com/office/officeart/2005/8/layout/vList5"/>
    <dgm:cxn modelId="{8EC1DC8F-37CC-4942-AF44-7351B72498D5}" srcId="{9D45E6A2-8A36-4D00-92FF-89F93C250E44}" destId="{D11E0E95-E1ED-4838-998B-655ABFD25B53}" srcOrd="3" destOrd="0" parTransId="{A7880440-7B1F-4107-B9C5-A37B0D493124}" sibTransId="{A4E2EFEF-961F-4321-8A93-DA22A274D34E}"/>
    <dgm:cxn modelId="{4EDC1AF3-22BB-4084-8418-5225E50925B5}" srcId="{207179E8-0B81-40F6-8231-DC16D95D7E66}" destId="{D962767E-F261-4755-A746-1592606AB7E1}" srcOrd="0" destOrd="0" parTransId="{6925DFBF-CE9D-4319-9ACE-A02A8940613B}" sibTransId="{B717F3A3-B921-4F33-99AF-E61BAEEEC3EF}"/>
    <dgm:cxn modelId="{C5AD3C24-070E-48EF-AB74-60F1495C017B}" type="presOf" srcId="{D11E0E95-E1ED-4838-998B-655ABFD25B53}" destId="{696B50CE-5647-4210-BF3D-5B67989EDBE3}" srcOrd="0" destOrd="0" presId="urn:microsoft.com/office/officeart/2005/8/layout/vList5"/>
    <dgm:cxn modelId="{48848243-44B0-4FD1-B1FC-2FFF6D07443F}" type="presOf" srcId="{DC4A3C59-07BA-42B9-95E2-43FF06A94713}" destId="{D65741A1-449B-4A1C-B507-14D731DCB7D1}" srcOrd="0" destOrd="0" presId="urn:microsoft.com/office/officeart/2005/8/layout/vList5"/>
    <dgm:cxn modelId="{59BC7FD9-0751-4009-B659-F9A96E1211EF}" srcId="{9D45E6A2-8A36-4D00-92FF-89F93C250E44}" destId="{57215A9F-749F-4272-AAB7-69E56C1528E2}" srcOrd="1" destOrd="0" parTransId="{37078D24-344D-4436-BB43-A647E6B7C421}" sibTransId="{ADF8516A-3119-48AA-BF93-1BECB5481FBF}"/>
    <dgm:cxn modelId="{5985F2E0-BA00-486F-97E0-3F8F373827B2}" srcId="{3CE8D517-BC29-4B1A-ADF9-0764C150C2FB}" destId="{55BF09A9-C402-4244-A5F8-F864B71B586F}" srcOrd="0" destOrd="0" parTransId="{82EF0D6F-7795-4419-8466-FE925EAA7A72}" sibTransId="{26938EA1-0135-4B1D-9A08-4D50B4159F21}"/>
    <dgm:cxn modelId="{06C3EE94-D4B5-44DC-B4FA-8ADB6C1AC5C4}" type="presOf" srcId="{307C9EAB-DD84-4552-8260-23A262565A31}" destId="{29D892F9-9321-4FD9-8370-27BF5180948E}" srcOrd="0" destOrd="0" presId="urn:microsoft.com/office/officeart/2005/8/layout/vList5"/>
    <dgm:cxn modelId="{D65D5E39-FD62-47FE-B576-BAF2DCCD559F}" type="presOf" srcId="{3CE8D517-BC29-4B1A-ADF9-0764C150C2FB}" destId="{D9D81550-6C32-437D-8B99-81864B87FCD4}" srcOrd="0" destOrd="0" presId="urn:microsoft.com/office/officeart/2005/8/layout/vList5"/>
    <dgm:cxn modelId="{D08AD766-5A91-438E-8755-D2B5AF90D842}" srcId="{DC4A3C59-07BA-42B9-95E2-43FF06A94713}" destId="{F955280F-FA6E-45B0-8BCB-3F896A6F7672}" srcOrd="0" destOrd="0" parTransId="{9C1494A4-BB46-432B-9976-DB34271CB28D}" sibTransId="{D006AC12-4413-420F-A8F8-465B892860FC}"/>
    <dgm:cxn modelId="{0B60FD69-8CA1-41E5-9FBE-213ACE14DEE9}" srcId="{9D45E6A2-8A36-4D00-92FF-89F93C250E44}" destId="{207179E8-0B81-40F6-8231-DC16D95D7E66}" srcOrd="2" destOrd="0" parTransId="{E094EA28-51E9-4927-B1B5-E6AC7F876DF6}" sibTransId="{270E16B6-7AEE-44B3-9B77-576634DDC3D1}"/>
    <dgm:cxn modelId="{3D7EA8E8-4DBA-481B-8EE2-DBE36490B25C}" srcId="{9D45E6A2-8A36-4D00-92FF-89F93C250E44}" destId="{3CE8D517-BC29-4B1A-ADF9-0764C150C2FB}" srcOrd="0" destOrd="0" parTransId="{07CFE596-1CDC-4877-A88E-58AE963841CA}" sibTransId="{7AE3065D-5ACC-4036-9D46-4AE7C0620B75}"/>
    <dgm:cxn modelId="{C287D5C6-979A-4949-9E5C-131A2950F951}" type="presOf" srcId="{46B3D9C6-7587-4D21-A967-07D6C3142234}" destId="{4B94B373-3504-47A5-A0F8-2D99B23184BA}" srcOrd="0" destOrd="0" presId="urn:microsoft.com/office/officeart/2005/8/layout/vList5"/>
    <dgm:cxn modelId="{45FC859F-0F74-42DD-8274-9E1734484B33}" type="presOf" srcId="{D962767E-F261-4755-A746-1592606AB7E1}" destId="{5FF2CDD9-756B-4AB6-BF26-7B5EF758A9B7}" srcOrd="0" destOrd="0" presId="urn:microsoft.com/office/officeart/2005/8/layout/vList5"/>
    <dgm:cxn modelId="{E3102AD1-5FB9-4E11-BBAF-056072077BC3}" srcId="{D11E0E95-E1ED-4838-998B-655ABFD25B53}" destId="{46B3D9C6-7587-4D21-A967-07D6C3142234}" srcOrd="0" destOrd="0" parTransId="{A7EB5908-BF74-48B5-AF48-AB51F5DEDC67}" sibTransId="{C7E46DBF-5F07-4CD1-82BC-C76C6DD49AF9}"/>
    <dgm:cxn modelId="{B36C2196-56C7-4BB9-93F4-CFF49E6CD932}" srcId="{9D45E6A2-8A36-4D00-92FF-89F93C250E44}" destId="{DC4A3C59-07BA-42B9-95E2-43FF06A94713}" srcOrd="4" destOrd="0" parTransId="{F90B4CCA-5293-4937-AF78-14F23033F0F7}" sibTransId="{3D269D6A-0392-41B4-902C-35F06771A8E4}"/>
    <dgm:cxn modelId="{71261C0F-3963-4F38-97A6-CE73FCC07DD1}" type="presOf" srcId="{F955280F-FA6E-45B0-8BCB-3F896A6F7672}" destId="{7186CBC4-267C-4AEF-B847-6B989277A36F}" srcOrd="0" destOrd="0" presId="urn:microsoft.com/office/officeart/2005/8/layout/vList5"/>
    <dgm:cxn modelId="{6CCBF5AF-1B80-44BF-88A9-B5933F51FF6C}" type="presParOf" srcId="{9C684AB3-914D-470D-BA43-F8A999B73BA3}" destId="{D7FE6D92-A827-4F5B-9103-3DC9610CF5FF}" srcOrd="0" destOrd="0" presId="urn:microsoft.com/office/officeart/2005/8/layout/vList5"/>
    <dgm:cxn modelId="{BEB96837-AF4A-4AAD-8F1C-ACC7BDAD9C4D}" type="presParOf" srcId="{D7FE6D92-A827-4F5B-9103-3DC9610CF5FF}" destId="{D9D81550-6C32-437D-8B99-81864B87FCD4}" srcOrd="0" destOrd="0" presId="urn:microsoft.com/office/officeart/2005/8/layout/vList5"/>
    <dgm:cxn modelId="{A4FD7E10-CB86-449C-9BA4-8F703B12450C}" type="presParOf" srcId="{D7FE6D92-A827-4F5B-9103-3DC9610CF5FF}" destId="{B819647C-74B8-4F36-B476-594EBC5F657F}" srcOrd="1" destOrd="0" presId="urn:microsoft.com/office/officeart/2005/8/layout/vList5"/>
    <dgm:cxn modelId="{C19AB8E9-4812-4EB4-B7B5-52C719A9D135}" type="presParOf" srcId="{9C684AB3-914D-470D-BA43-F8A999B73BA3}" destId="{BBA57AAC-F90A-41D1-89FC-E8665C397677}" srcOrd="1" destOrd="0" presId="urn:microsoft.com/office/officeart/2005/8/layout/vList5"/>
    <dgm:cxn modelId="{0ABEC1E4-32D2-4236-87F5-C820F0194355}" type="presParOf" srcId="{9C684AB3-914D-470D-BA43-F8A999B73BA3}" destId="{4BFBBD1D-EBCF-49FD-A066-CBEEFF80B901}" srcOrd="2" destOrd="0" presId="urn:microsoft.com/office/officeart/2005/8/layout/vList5"/>
    <dgm:cxn modelId="{6485BA50-1439-4CC4-937B-073CC4C328C3}" type="presParOf" srcId="{4BFBBD1D-EBCF-49FD-A066-CBEEFF80B901}" destId="{CF555B57-262C-4A9A-A48B-596E522C8F15}" srcOrd="0" destOrd="0" presId="urn:microsoft.com/office/officeart/2005/8/layout/vList5"/>
    <dgm:cxn modelId="{0A6A65A8-C855-4933-9A6A-7D039718964E}" type="presParOf" srcId="{4BFBBD1D-EBCF-49FD-A066-CBEEFF80B901}" destId="{29D892F9-9321-4FD9-8370-27BF5180948E}" srcOrd="1" destOrd="0" presId="urn:microsoft.com/office/officeart/2005/8/layout/vList5"/>
    <dgm:cxn modelId="{7861410C-7B69-4697-B05C-2C069ED096DC}" type="presParOf" srcId="{9C684AB3-914D-470D-BA43-F8A999B73BA3}" destId="{48F02F23-592E-43F3-A29C-C3BC767D53D9}" srcOrd="3" destOrd="0" presId="urn:microsoft.com/office/officeart/2005/8/layout/vList5"/>
    <dgm:cxn modelId="{9CD2A194-4588-44AE-8145-F822BFB496BD}" type="presParOf" srcId="{9C684AB3-914D-470D-BA43-F8A999B73BA3}" destId="{8DB34974-4128-4791-A1EC-875ED16833E3}" srcOrd="4" destOrd="0" presId="urn:microsoft.com/office/officeart/2005/8/layout/vList5"/>
    <dgm:cxn modelId="{9B6AA940-49F0-4DF6-BD53-6438A329CE36}" type="presParOf" srcId="{8DB34974-4128-4791-A1EC-875ED16833E3}" destId="{FDC9C178-4BAE-46A4-883B-FCDEDD0B7A4A}" srcOrd="0" destOrd="0" presId="urn:microsoft.com/office/officeart/2005/8/layout/vList5"/>
    <dgm:cxn modelId="{32EB0B9B-C9BA-41EC-A1A6-2F683D86FE67}" type="presParOf" srcId="{8DB34974-4128-4791-A1EC-875ED16833E3}" destId="{5FF2CDD9-756B-4AB6-BF26-7B5EF758A9B7}" srcOrd="1" destOrd="0" presId="urn:microsoft.com/office/officeart/2005/8/layout/vList5"/>
    <dgm:cxn modelId="{2A338B60-CF38-4636-884C-957F63C0619B}" type="presParOf" srcId="{9C684AB3-914D-470D-BA43-F8A999B73BA3}" destId="{F12AA082-95CA-439D-B812-D1908D3DE928}" srcOrd="5" destOrd="0" presId="urn:microsoft.com/office/officeart/2005/8/layout/vList5"/>
    <dgm:cxn modelId="{1FD386A8-9C0D-4809-B479-C6B98CE1C13A}" type="presParOf" srcId="{9C684AB3-914D-470D-BA43-F8A999B73BA3}" destId="{5963C2E2-9DCE-4330-A2EF-3CE51DEA4E9B}" srcOrd="6" destOrd="0" presId="urn:microsoft.com/office/officeart/2005/8/layout/vList5"/>
    <dgm:cxn modelId="{AFCCC1C7-53A3-40C3-960C-54D4C711E7E5}" type="presParOf" srcId="{5963C2E2-9DCE-4330-A2EF-3CE51DEA4E9B}" destId="{696B50CE-5647-4210-BF3D-5B67989EDBE3}" srcOrd="0" destOrd="0" presId="urn:microsoft.com/office/officeart/2005/8/layout/vList5"/>
    <dgm:cxn modelId="{84356537-26DB-4A39-8017-3FAA591D17C8}" type="presParOf" srcId="{5963C2E2-9DCE-4330-A2EF-3CE51DEA4E9B}" destId="{4B94B373-3504-47A5-A0F8-2D99B23184BA}" srcOrd="1" destOrd="0" presId="urn:microsoft.com/office/officeart/2005/8/layout/vList5"/>
    <dgm:cxn modelId="{B22E2721-AC24-4B11-B4BE-B6479767C367}" type="presParOf" srcId="{9C684AB3-914D-470D-BA43-F8A999B73BA3}" destId="{17D653C8-E6E4-4904-9A5A-40DE88DD79E4}" srcOrd="7" destOrd="0" presId="urn:microsoft.com/office/officeart/2005/8/layout/vList5"/>
    <dgm:cxn modelId="{5EE1CC29-31A5-487D-B765-A436B325402F}" type="presParOf" srcId="{9C684AB3-914D-470D-BA43-F8A999B73BA3}" destId="{D915A168-F232-4D79-A2BB-85FC7D7DA948}" srcOrd="8" destOrd="0" presId="urn:microsoft.com/office/officeart/2005/8/layout/vList5"/>
    <dgm:cxn modelId="{CBE94FA1-2716-479B-9F4C-DE113FE712BD}" type="presParOf" srcId="{D915A168-F232-4D79-A2BB-85FC7D7DA948}" destId="{D65741A1-449B-4A1C-B507-14D731DCB7D1}" srcOrd="0" destOrd="0" presId="urn:microsoft.com/office/officeart/2005/8/layout/vList5"/>
    <dgm:cxn modelId="{B68703E1-40FD-4C2B-9528-71049E4365DB}" type="presParOf" srcId="{D915A168-F232-4D79-A2BB-85FC7D7DA948}" destId="{7186CBC4-267C-4AEF-B847-6B989277A3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5E6A2-8A36-4D00-92FF-89F93C250E44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E8D517-BC29-4B1A-ADF9-0764C150C2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Предмет договора и обязанности ЭСКО</a:t>
          </a:r>
          <a:endParaRPr lang="ru-RU" sz="2000" b="1" dirty="0">
            <a:solidFill>
              <a:schemeClr val="tx1"/>
            </a:solidFill>
          </a:endParaRPr>
        </a:p>
      </dgm:t>
    </dgm:pt>
    <dgm:pt modelId="{07CFE596-1CDC-4877-A88E-58AE963841CA}" type="parTrans" cxnId="{3D7EA8E8-4DBA-481B-8EE2-DBE36490B25C}">
      <dgm:prSet/>
      <dgm:spPr/>
      <dgm:t>
        <a:bodyPr/>
        <a:lstStyle/>
        <a:p>
          <a:endParaRPr lang="ru-RU"/>
        </a:p>
      </dgm:t>
    </dgm:pt>
    <dgm:pt modelId="{7AE3065D-5ACC-4036-9D46-4AE7C0620B75}" type="sibTrans" cxnId="{3D7EA8E8-4DBA-481B-8EE2-DBE36490B25C}">
      <dgm:prSet/>
      <dgm:spPr/>
      <dgm:t>
        <a:bodyPr/>
        <a:lstStyle/>
        <a:p>
          <a:endParaRPr lang="ru-RU"/>
        </a:p>
      </dgm:t>
    </dgm:pt>
    <dgm:pt modelId="{55BF09A9-C402-4244-A5F8-F864B71B586F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Достижение заданного размера экономии в разрезе затрат (газ, э/</a:t>
          </a:r>
          <a:r>
            <a:rPr lang="ru-RU" sz="1800" b="1" baseline="0" dirty="0" err="1" smtClean="0"/>
            <a:t>э</a:t>
          </a:r>
          <a:r>
            <a:rPr lang="ru-RU" sz="1800" b="1" baseline="0" dirty="0" smtClean="0"/>
            <a:t>, ремонты, ФОТ) </a:t>
          </a:r>
          <a:endParaRPr lang="ru-RU" sz="1800" b="1" baseline="0" dirty="0"/>
        </a:p>
      </dgm:t>
    </dgm:pt>
    <dgm:pt modelId="{82EF0D6F-7795-4419-8466-FE925EAA7A72}" type="parTrans" cxnId="{5985F2E0-BA00-486F-97E0-3F8F373827B2}">
      <dgm:prSet/>
      <dgm:spPr/>
      <dgm:t>
        <a:bodyPr/>
        <a:lstStyle/>
        <a:p>
          <a:endParaRPr lang="ru-RU"/>
        </a:p>
      </dgm:t>
    </dgm:pt>
    <dgm:pt modelId="{26938EA1-0135-4B1D-9A08-4D50B4159F21}" type="sibTrans" cxnId="{5985F2E0-BA00-486F-97E0-3F8F373827B2}">
      <dgm:prSet/>
      <dgm:spPr/>
      <dgm:t>
        <a:bodyPr/>
        <a:lstStyle/>
        <a:p>
          <a:endParaRPr lang="ru-RU"/>
        </a:p>
      </dgm:t>
    </dgm:pt>
    <dgm:pt modelId="{57215A9F-749F-4272-AAB7-69E56C1528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Особенности финансовой схемы</a:t>
          </a:r>
          <a:endParaRPr lang="ru-RU" sz="2000" b="1" dirty="0">
            <a:solidFill>
              <a:schemeClr val="tx1"/>
            </a:solidFill>
          </a:endParaRPr>
        </a:p>
      </dgm:t>
    </dgm:pt>
    <dgm:pt modelId="{37078D24-344D-4436-BB43-A647E6B7C421}" type="parTrans" cxnId="{59BC7FD9-0751-4009-B659-F9A96E1211EF}">
      <dgm:prSet/>
      <dgm:spPr/>
      <dgm:t>
        <a:bodyPr/>
        <a:lstStyle/>
        <a:p>
          <a:endParaRPr lang="ru-RU"/>
        </a:p>
      </dgm:t>
    </dgm:pt>
    <dgm:pt modelId="{ADF8516A-3119-48AA-BF93-1BECB5481FBF}" type="sibTrans" cxnId="{59BC7FD9-0751-4009-B659-F9A96E1211EF}">
      <dgm:prSet/>
      <dgm:spPr/>
      <dgm:t>
        <a:bodyPr/>
        <a:lstStyle/>
        <a:p>
          <a:endParaRPr lang="ru-RU"/>
        </a:p>
      </dgm:t>
    </dgm:pt>
    <dgm:pt modelId="{307C9EAB-DD84-4552-8260-23A262565A3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Нет первоначальных вложений Заказчика</a:t>
          </a:r>
        </a:p>
      </dgm:t>
    </dgm:pt>
    <dgm:pt modelId="{BDCD2633-49C5-4133-83EF-37D87642A6F3}" type="parTrans" cxnId="{A3BFE547-3A68-4C75-8C76-62991845E9D3}">
      <dgm:prSet/>
      <dgm:spPr/>
      <dgm:t>
        <a:bodyPr/>
        <a:lstStyle/>
        <a:p>
          <a:endParaRPr lang="ru-RU"/>
        </a:p>
      </dgm:t>
    </dgm:pt>
    <dgm:pt modelId="{0B36B4A1-6956-49DC-AF9A-E2CBB25A4348}" type="sibTrans" cxnId="{A3BFE547-3A68-4C75-8C76-62991845E9D3}">
      <dgm:prSet/>
      <dgm:spPr/>
      <dgm:t>
        <a:bodyPr/>
        <a:lstStyle/>
        <a:p>
          <a:endParaRPr lang="ru-RU"/>
        </a:p>
      </dgm:t>
    </dgm:pt>
    <dgm:pt modelId="{BA78C6F8-B745-4931-A3F4-9E567EFE4A45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Объем работ и технические решения в соответствии с минимальными требованиями</a:t>
          </a:r>
          <a:endParaRPr lang="ru-RU" sz="1800" b="1" baseline="0" dirty="0"/>
        </a:p>
      </dgm:t>
    </dgm:pt>
    <dgm:pt modelId="{4740C650-A66E-402A-8232-78C8B619AFF1}" type="parTrans" cxnId="{5C6C88E1-FB76-4A74-8338-13733A4544F1}">
      <dgm:prSet/>
      <dgm:spPr/>
      <dgm:t>
        <a:bodyPr/>
        <a:lstStyle/>
        <a:p>
          <a:endParaRPr lang="ru-RU"/>
        </a:p>
      </dgm:t>
    </dgm:pt>
    <dgm:pt modelId="{319246BF-04D5-4B7D-A82A-D58178953D0E}" type="sibTrans" cxnId="{5C6C88E1-FB76-4A74-8338-13733A4544F1}">
      <dgm:prSet/>
      <dgm:spPr/>
      <dgm:t>
        <a:bodyPr/>
        <a:lstStyle/>
        <a:p>
          <a:endParaRPr lang="ru-RU"/>
        </a:p>
      </dgm:t>
    </dgm:pt>
    <dgm:pt modelId="{24576118-B0CC-4885-9E00-9DEAA5B5F6F4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Обеспечение режимов потребления, в т.ч. ввод мощности с учетом роста нагрузок</a:t>
          </a:r>
          <a:endParaRPr lang="ru-RU" sz="1800" b="1" baseline="0" dirty="0"/>
        </a:p>
      </dgm:t>
    </dgm:pt>
    <dgm:pt modelId="{A5A70C63-0958-476B-852D-090919E7322F}" type="parTrans" cxnId="{2C0C8D3C-C6A4-4A5B-9756-28149A1DFDA9}">
      <dgm:prSet/>
      <dgm:spPr/>
      <dgm:t>
        <a:bodyPr/>
        <a:lstStyle/>
        <a:p>
          <a:endParaRPr lang="ru-RU"/>
        </a:p>
      </dgm:t>
    </dgm:pt>
    <dgm:pt modelId="{A08F2883-5EA9-4475-9085-30262C2DDBCE}" type="sibTrans" cxnId="{2C0C8D3C-C6A4-4A5B-9756-28149A1DFDA9}">
      <dgm:prSet/>
      <dgm:spPr/>
      <dgm:t>
        <a:bodyPr/>
        <a:lstStyle/>
        <a:p>
          <a:endParaRPr lang="ru-RU"/>
        </a:p>
      </dgm:t>
    </dgm:pt>
    <dgm:pt modelId="{191F8967-1C5A-4382-BBDD-098C1034692E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Не предполагает дополнительного обеспечения</a:t>
          </a:r>
        </a:p>
      </dgm:t>
    </dgm:pt>
    <dgm:pt modelId="{F191FA9C-4646-4F54-88FC-70A3F7A43D4B}" type="parTrans" cxnId="{D38D7930-DC94-40D9-B94F-36F231ABEB21}">
      <dgm:prSet/>
      <dgm:spPr/>
      <dgm:t>
        <a:bodyPr/>
        <a:lstStyle/>
        <a:p>
          <a:endParaRPr lang="ru-RU"/>
        </a:p>
      </dgm:t>
    </dgm:pt>
    <dgm:pt modelId="{BF9F1816-2D69-4A24-8CDD-EC85D597B6F5}" type="sibTrans" cxnId="{D38D7930-DC94-40D9-B94F-36F231ABEB21}">
      <dgm:prSet/>
      <dgm:spPr/>
      <dgm:t>
        <a:bodyPr/>
        <a:lstStyle/>
        <a:p>
          <a:endParaRPr lang="ru-RU"/>
        </a:p>
      </dgm:t>
    </dgm:pt>
    <dgm:pt modelId="{52D065B5-5A66-4EBF-8CD7-FBADEA3DF170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Срок – 7 лет</a:t>
          </a:r>
        </a:p>
      </dgm:t>
    </dgm:pt>
    <dgm:pt modelId="{4FD42A45-5D1E-42F6-BE6E-C56B722D1935}" type="parTrans" cxnId="{B4E5B0A8-BEBE-457B-AB7A-643F304697A1}">
      <dgm:prSet/>
      <dgm:spPr/>
      <dgm:t>
        <a:bodyPr/>
        <a:lstStyle/>
        <a:p>
          <a:endParaRPr lang="ru-RU"/>
        </a:p>
      </dgm:t>
    </dgm:pt>
    <dgm:pt modelId="{F6323BA6-94F4-467B-82A9-049073A34010}" type="sibTrans" cxnId="{B4E5B0A8-BEBE-457B-AB7A-643F304697A1}">
      <dgm:prSet/>
      <dgm:spPr/>
      <dgm:t>
        <a:bodyPr/>
        <a:lstStyle/>
        <a:p>
          <a:endParaRPr lang="ru-RU"/>
        </a:p>
      </dgm:t>
    </dgm:pt>
    <dgm:pt modelId="{FC3AB0CD-4389-4E71-8735-221FCAD87842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Затраты учитываются в тарифах на 5 лет на уровне «без проекта»</a:t>
          </a:r>
        </a:p>
      </dgm:t>
    </dgm:pt>
    <dgm:pt modelId="{6A0ED147-E472-41CC-9143-F912841B6720}" type="parTrans" cxnId="{AC60F069-8D98-4F61-874A-C3422F2098C6}">
      <dgm:prSet/>
      <dgm:spPr/>
      <dgm:t>
        <a:bodyPr/>
        <a:lstStyle/>
        <a:p>
          <a:endParaRPr lang="ru-RU"/>
        </a:p>
      </dgm:t>
    </dgm:pt>
    <dgm:pt modelId="{AEAD2070-5B5F-4F9E-8492-F26A5866B123}" type="sibTrans" cxnId="{AC60F069-8D98-4F61-874A-C3422F2098C6}">
      <dgm:prSet/>
      <dgm:spPr/>
      <dgm:t>
        <a:bodyPr/>
        <a:lstStyle/>
        <a:p>
          <a:endParaRPr lang="ru-RU"/>
        </a:p>
      </dgm:t>
    </dgm:pt>
    <dgm:pt modelId="{2784D3B1-6D84-44E6-A705-358E109225D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Источник выплат – достигнутая экономия + подключение новых потребителей</a:t>
          </a:r>
        </a:p>
      </dgm:t>
    </dgm:pt>
    <dgm:pt modelId="{CFEC6E8F-ED6B-411B-B615-45F0CB9F8BDB}" type="parTrans" cxnId="{AD749CFD-ECED-4D95-84A2-393AAF16C0E0}">
      <dgm:prSet/>
      <dgm:spPr/>
      <dgm:t>
        <a:bodyPr/>
        <a:lstStyle/>
        <a:p>
          <a:endParaRPr lang="ru-RU"/>
        </a:p>
      </dgm:t>
    </dgm:pt>
    <dgm:pt modelId="{C6FCF75A-4F4F-4B7D-A1C1-1199A2605963}" type="sibTrans" cxnId="{AD749CFD-ECED-4D95-84A2-393AAF16C0E0}">
      <dgm:prSet/>
      <dgm:spPr/>
      <dgm:t>
        <a:bodyPr/>
        <a:lstStyle/>
        <a:p>
          <a:endParaRPr lang="ru-RU"/>
        </a:p>
      </dgm:t>
    </dgm:pt>
    <dgm:pt modelId="{9C684AB3-914D-470D-BA43-F8A999B73BA3}" type="pres">
      <dgm:prSet presAssocID="{9D45E6A2-8A36-4D00-92FF-89F93C250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E6D92-A827-4F5B-9103-3DC9610CF5FF}" type="pres">
      <dgm:prSet presAssocID="{3CE8D517-BC29-4B1A-ADF9-0764C150C2FB}" presName="linNode" presStyleCnt="0"/>
      <dgm:spPr/>
      <dgm:t>
        <a:bodyPr/>
        <a:lstStyle/>
        <a:p>
          <a:endParaRPr lang="ru-RU"/>
        </a:p>
      </dgm:t>
    </dgm:pt>
    <dgm:pt modelId="{D9D81550-6C32-437D-8B99-81864B87FCD4}" type="pres">
      <dgm:prSet presAssocID="{3CE8D517-BC29-4B1A-ADF9-0764C150C2FB}" presName="parentText" presStyleLbl="node1" presStyleIdx="0" presStyleCnt="2" custScaleX="84789" custScaleY="77858" custLinFactNeighborX="-3657" custLinFactNeighborY="-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9647C-74B8-4F36-B476-594EBC5F657F}" type="pres">
      <dgm:prSet presAssocID="{3CE8D517-BC29-4B1A-ADF9-0764C150C2FB}" presName="descendantText" presStyleLbl="alignAccFollowNode1" presStyleIdx="0" presStyleCnt="2" custScaleX="100600" custScaleY="170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7AAC-F90A-41D1-89FC-E8665C397677}" type="pres">
      <dgm:prSet presAssocID="{7AE3065D-5ACC-4036-9D46-4AE7C0620B75}" presName="sp" presStyleCnt="0"/>
      <dgm:spPr/>
      <dgm:t>
        <a:bodyPr/>
        <a:lstStyle/>
        <a:p>
          <a:endParaRPr lang="ru-RU"/>
        </a:p>
      </dgm:t>
    </dgm:pt>
    <dgm:pt modelId="{4BFBBD1D-EBCF-49FD-A066-CBEEFF80B901}" type="pres">
      <dgm:prSet presAssocID="{57215A9F-749F-4272-AAB7-69E56C1528E2}" presName="linNode" presStyleCnt="0"/>
      <dgm:spPr/>
      <dgm:t>
        <a:bodyPr/>
        <a:lstStyle/>
        <a:p>
          <a:endParaRPr lang="ru-RU"/>
        </a:p>
      </dgm:t>
    </dgm:pt>
    <dgm:pt modelId="{CF555B57-262C-4A9A-A48B-596E522C8F15}" type="pres">
      <dgm:prSet presAssocID="{57215A9F-749F-4272-AAB7-69E56C1528E2}" presName="parentText" presStyleLbl="node1" presStyleIdx="1" presStyleCnt="2" custScaleX="84789" custScaleY="54099" custLinFactNeighborX="-4278" custLinFactNeighborY="-1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92F9-9321-4FD9-8370-27BF5180948E}" type="pres">
      <dgm:prSet presAssocID="{57215A9F-749F-4272-AAB7-69E56C1528E2}" presName="descendantText" presStyleLbl="alignAccFollowNode1" presStyleIdx="1" presStyleCnt="2" custScaleX="103134" custScaleY="190470" custLinFactNeighborY="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FE547-3A68-4C75-8C76-62991845E9D3}" srcId="{57215A9F-749F-4272-AAB7-69E56C1528E2}" destId="{307C9EAB-DD84-4552-8260-23A262565A31}" srcOrd="0" destOrd="0" parTransId="{BDCD2633-49C5-4133-83EF-37D87642A6F3}" sibTransId="{0B36B4A1-6956-49DC-AF9A-E2CBB25A4348}"/>
    <dgm:cxn modelId="{A4A2B148-1310-4A30-A5DE-A83359B241C5}" type="presOf" srcId="{52D065B5-5A66-4EBF-8CD7-FBADEA3DF170}" destId="{29D892F9-9321-4FD9-8370-27BF5180948E}" srcOrd="0" destOrd="2" presId="urn:microsoft.com/office/officeart/2005/8/layout/vList5"/>
    <dgm:cxn modelId="{12A349EA-13BF-4412-A959-497AB4031190}" type="presOf" srcId="{307C9EAB-DD84-4552-8260-23A262565A31}" destId="{29D892F9-9321-4FD9-8370-27BF5180948E}" srcOrd="0" destOrd="0" presId="urn:microsoft.com/office/officeart/2005/8/layout/vList5"/>
    <dgm:cxn modelId="{466DE17E-5A5E-41DA-A79D-45CBDDD8DF2D}" type="presOf" srcId="{3CE8D517-BC29-4B1A-ADF9-0764C150C2FB}" destId="{D9D81550-6C32-437D-8B99-81864B87FCD4}" srcOrd="0" destOrd="0" presId="urn:microsoft.com/office/officeart/2005/8/layout/vList5"/>
    <dgm:cxn modelId="{EF95BC6B-43F4-4B88-9FD9-4D544695EA8D}" type="presOf" srcId="{55BF09A9-C402-4244-A5F8-F864B71B586F}" destId="{B819647C-74B8-4F36-B476-594EBC5F657F}" srcOrd="0" destOrd="0" presId="urn:microsoft.com/office/officeart/2005/8/layout/vList5"/>
    <dgm:cxn modelId="{2C0C8D3C-C6A4-4A5B-9756-28149A1DFDA9}" srcId="{3CE8D517-BC29-4B1A-ADF9-0764C150C2FB}" destId="{24576118-B0CC-4885-9E00-9DEAA5B5F6F4}" srcOrd="2" destOrd="0" parTransId="{A5A70C63-0958-476B-852D-090919E7322F}" sibTransId="{A08F2883-5EA9-4475-9085-30262C2DDBCE}"/>
    <dgm:cxn modelId="{91546D5D-84EF-4E1E-B3F1-CDF6ECD0C803}" type="presOf" srcId="{FC3AB0CD-4389-4E71-8735-221FCAD87842}" destId="{29D892F9-9321-4FD9-8370-27BF5180948E}" srcOrd="0" destOrd="3" presId="urn:microsoft.com/office/officeart/2005/8/layout/vList5"/>
    <dgm:cxn modelId="{118F4F96-BAED-46F6-B492-379EE745612D}" type="presOf" srcId="{24576118-B0CC-4885-9E00-9DEAA5B5F6F4}" destId="{B819647C-74B8-4F36-B476-594EBC5F657F}" srcOrd="0" destOrd="2" presId="urn:microsoft.com/office/officeart/2005/8/layout/vList5"/>
    <dgm:cxn modelId="{AC60F069-8D98-4F61-874A-C3422F2098C6}" srcId="{57215A9F-749F-4272-AAB7-69E56C1528E2}" destId="{FC3AB0CD-4389-4E71-8735-221FCAD87842}" srcOrd="3" destOrd="0" parTransId="{6A0ED147-E472-41CC-9143-F912841B6720}" sibTransId="{AEAD2070-5B5F-4F9E-8492-F26A5866B123}"/>
    <dgm:cxn modelId="{59BC7FD9-0751-4009-B659-F9A96E1211EF}" srcId="{9D45E6A2-8A36-4D00-92FF-89F93C250E44}" destId="{57215A9F-749F-4272-AAB7-69E56C1528E2}" srcOrd="1" destOrd="0" parTransId="{37078D24-344D-4436-BB43-A647E6B7C421}" sibTransId="{ADF8516A-3119-48AA-BF93-1BECB5481FBF}"/>
    <dgm:cxn modelId="{E141493A-D956-4ED8-9874-5D576A2FF99B}" type="presOf" srcId="{BA78C6F8-B745-4931-A3F4-9E567EFE4A45}" destId="{B819647C-74B8-4F36-B476-594EBC5F657F}" srcOrd="0" destOrd="1" presId="urn:microsoft.com/office/officeart/2005/8/layout/vList5"/>
    <dgm:cxn modelId="{5985F2E0-BA00-486F-97E0-3F8F373827B2}" srcId="{3CE8D517-BC29-4B1A-ADF9-0764C150C2FB}" destId="{55BF09A9-C402-4244-A5F8-F864B71B586F}" srcOrd="0" destOrd="0" parTransId="{82EF0D6F-7795-4419-8466-FE925EAA7A72}" sibTransId="{26938EA1-0135-4B1D-9A08-4D50B4159F21}"/>
    <dgm:cxn modelId="{5E9E7AF0-3801-45FF-B5CB-DF2613E70D1B}" type="presOf" srcId="{191F8967-1C5A-4382-BBDD-098C1034692E}" destId="{29D892F9-9321-4FD9-8370-27BF5180948E}" srcOrd="0" destOrd="1" presId="urn:microsoft.com/office/officeart/2005/8/layout/vList5"/>
    <dgm:cxn modelId="{AD749CFD-ECED-4D95-84A2-393AAF16C0E0}" srcId="{57215A9F-749F-4272-AAB7-69E56C1528E2}" destId="{2784D3B1-6D84-44E6-A705-358E109225DB}" srcOrd="4" destOrd="0" parTransId="{CFEC6E8F-ED6B-411B-B615-45F0CB9F8BDB}" sibTransId="{C6FCF75A-4F4F-4B7D-A1C1-1199A2605963}"/>
    <dgm:cxn modelId="{3D7EA8E8-4DBA-481B-8EE2-DBE36490B25C}" srcId="{9D45E6A2-8A36-4D00-92FF-89F93C250E44}" destId="{3CE8D517-BC29-4B1A-ADF9-0764C150C2FB}" srcOrd="0" destOrd="0" parTransId="{07CFE596-1CDC-4877-A88E-58AE963841CA}" sibTransId="{7AE3065D-5ACC-4036-9D46-4AE7C0620B75}"/>
    <dgm:cxn modelId="{B4E5B0A8-BEBE-457B-AB7A-643F304697A1}" srcId="{57215A9F-749F-4272-AAB7-69E56C1528E2}" destId="{52D065B5-5A66-4EBF-8CD7-FBADEA3DF170}" srcOrd="2" destOrd="0" parTransId="{4FD42A45-5D1E-42F6-BE6E-C56B722D1935}" sibTransId="{F6323BA6-94F4-467B-82A9-049073A34010}"/>
    <dgm:cxn modelId="{BE7B80DF-CC61-4669-992E-F443252C5B3D}" type="presOf" srcId="{2784D3B1-6D84-44E6-A705-358E109225DB}" destId="{29D892F9-9321-4FD9-8370-27BF5180948E}" srcOrd="0" destOrd="4" presId="urn:microsoft.com/office/officeart/2005/8/layout/vList5"/>
    <dgm:cxn modelId="{3FCA5F39-74F5-4B83-928C-7D3B9AA211EC}" type="presOf" srcId="{9D45E6A2-8A36-4D00-92FF-89F93C250E44}" destId="{9C684AB3-914D-470D-BA43-F8A999B73BA3}" srcOrd="0" destOrd="0" presId="urn:microsoft.com/office/officeart/2005/8/layout/vList5"/>
    <dgm:cxn modelId="{685A7DAF-2126-4143-881D-DBED01C58CEF}" type="presOf" srcId="{57215A9F-749F-4272-AAB7-69E56C1528E2}" destId="{CF555B57-262C-4A9A-A48B-596E522C8F15}" srcOrd="0" destOrd="0" presId="urn:microsoft.com/office/officeart/2005/8/layout/vList5"/>
    <dgm:cxn modelId="{D38D7930-DC94-40D9-B94F-36F231ABEB21}" srcId="{57215A9F-749F-4272-AAB7-69E56C1528E2}" destId="{191F8967-1C5A-4382-BBDD-098C1034692E}" srcOrd="1" destOrd="0" parTransId="{F191FA9C-4646-4F54-88FC-70A3F7A43D4B}" sibTransId="{BF9F1816-2D69-4A24-8CDD-EC85D597B6F5}"/>
    <dgm:cxn modelId="{5C6C88E1-FB76-4A74-8338-13733A4544F1}" srcId="{3CE8D517-BC29-4B1A-ADF9-0764C150C2FB}" destId="{BA78C6F8-B745-4931-A3F4-9E567EFE4A45}" srcOrd="1" destOrd="0" parTransId="{4740C650-A66E-402A-8232-78C8B619AFF1}" sibTransId="{319246BF-04D5-4B7D-A82A-D58178953D0E}"/>
    <dgm:cxn modelId="{38D4ADDD-E6FE-42CA-A856-83A9926F1648}" type="presParOf" srcId="{9C684AB3-914D-470D-BA43-F8A999B73BA3}" destId="{D7FE6D92-A827-4F5B-9103-3DC9610CF5FF}" srcOrd="0" destOrd="0" presId="urn:microsoft.com/office/officeart/2005/8/layout/vList5"/>
    <dgm:cxn modelId="{BEDEBD12-6055-45EA-BBF3-DF3F14B3587C}" type="presParOf" srcId="{D7FE6D92-A827-4F5B-9103-3DC9610CF5FF}" destId="{D9D81550-6C32-437D-8B99-81864B87FCD4}" srcOrd="0" destOrd="0" presId="urn:microsoft.com/office/officeart/2005/8/layout/vList5"/>
    <dgm:cxn modelId="{829E2370-552A-44C6-8712-D06F8F77D9D9}" type="presParOf" srcId="{D7FE6D92-A827-4F5B-9103-3DC9610CF5FF}" destId="{B819647C-74B8-4F36-B476-594EBC5F657F}" srcOrd="1" destOrd="0" presId="urn:microsoft.com/office/officeart/2005/8/layout/vList5"/>
    <dgm:cxn modelId="{24AE5831-0448-496D-93F0-9A470419342B}" type="presParOf" srcId="{9C684AB3-914D-470D-BA43-F8A999B73BA3}" destId="{BBA57AAC-F90A-41D1-89FC-E8665C397677}" srcOrd="1" destOrd="0" presId="urn:microsoft.com/office/officeart/2005/8/layout/vList5"/>
    <dgm:cxn modelId="{8B41F00C-BFF0-485C-9C0D-0C4FB2384440}" type="presParOf" srcId="{9C684AB3-914D-470D-BA43-F8A999B73BA3}" destId="{4BFBBD1D-EBCF-49FD-A066-CBEEFF80B901}" srcOrd="2" destOrd="0" presId="urn:microsoft.com/office/officeart/2005/8/layout/vList5"/>
    <dgm:cxn modelId="{F5F8A35C-1535-481E-952E-2AACBA2EB1F3}" type="presParOf" srcId="{4BFBBD1D-EBCF-49FD-A066-CBEEFF80B901}" destId="{CF555B57-262C-4A9A-A48B-596E522C8F15}" srcOrd="0" destOrd="0" presId="urn:microsoft.com/office/officeart/2005/8/layout/vList5"/>
    <dgm:cxn modelId="{0F384913-C035-41A6-81C1-32B925F626C6}" type="presParOf" srcId="{4BFBBD1D-EBCF-49FD-A066-CBEEFF80B901}" destId="{29D892F9-9321-4FD9-8370-27BF51809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45E6A2-8A36-4D00-92FF-89F93C250E44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7215A9F-749F-4272-AAB7-69E56C1528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Распределение ответственности и рисков</a:t>
          </a:r>
          <a:endParaRPr lang="ru-RU" sz="2000" b="1" dirty="0">
            <a:solidFill>
              <a:schemeClr val="tx1"/>
            </a:solidFill>
          </a:endParaRPr>
        </a:p>
      </dgm:t>
    </dgm:pt>
    <dgm:pt modelId="{37078D24-344D-4436-BB43-A647E6B7C421}" type="parTrans" cxnId="{59BC7FD9-0751-4009-B659-F9A96E1211EF}">
      <dgm:prSet/>
      <dgm:spPr/>
      <dgm:t>
        <a:bodyPr/>
        <a:lstStyle/>
        <a:p>
          <a:endParaRPr lang="ru-RU"/>
        </a:p>
      </dgm:t>
    </dgm:pt>
    <dgm:pt modelId="{ADF8516A-3119-48AA-BF93-1BECB5481FBF}" type="sibTrans" cxnId="{59BC7FD9-0751-4009-B659-F9A96E1211EF}">
      <dgm:prSet/>
      <dgm:spPr/>
      <dgm:t>
        <a:bodyPr/>
        <a:lstStyle/>
        <a:p>
          <a:endParaRPr lang="ru-RU"/>
        </a:p>
      </dgm:t>
    </dgm:pt>
    <dgm:pt modelId="{307C9EAB-DD84-4552-8260-23A262565A3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Банковская гарантия от ЭСКО на период с демонтажа и до завершения реконструкции</a:t>
          </a:r>
          <a:endParaRPr lang="ru-RU" sz="1800" b="1" dirty="0" smtClean="0"/>
        </a:p>
      </dgm:t>
    </dgm:pt>
    <dgm:pt modelId="{BDCD2633-49C5-4133-83EF-37D87642A6F3}" type="parTrans" cxnId="{A3BFE547-3A68-4C75-8C76-62991845E9D3}">
      <dgm:prSet/>
      <dgm:spPr/>
      <dgm:t>
        <a:bodyPr/>
        <a:lstStyle/>
        <a:p>
          <a:endParaRPr lang="ru-RU"/>
        </a:p>
      </dgm:t>
    </dgm:pt>
    <dgm:pt modelId="{0B36B4A1-6956-49DC-AF9A-E2CBB25A4348}" type="sibTrans" cxnId="{A3BFE547-3A68-4C75-8C76-62991845E9D3}">
      <dgm:prSet/>
      <dgm:spPr/>
      <dgm:t>
        <a:bodyPr/>
        <a:lstStyle/>
        <a:p>
          <a:endParaRPr lang="ru-RU"/>
        </a:p>
      </dgm:t>
    </dgm:pt>
    <dgm:pt modelId="{E3290E3F-70E1-4188-AC91-A1779472777F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Заказчик отвечает за предоставление данных для проектирования, получение ТУ и т.п.</a:t>
          </a:r>
        </a:p>
      </dgm:t>
    </dgm:pt>
    <dgm:pt modelId="{462A53C1-9736-4D64-A833-FB99A79D135B}" type="parTrans" cxnId="{9CA29238-4FE4-4E1E-9E8F-F6AC4197D6EC}">
      <dgm:prSet/>
      <dgm:spPr/>
      <dgm:t>
        <a:bodyPr/>
        <a:lstStyle/>
        <a:p>
          <a:endParaRPr lang="ru-RU"/>
        </a:p>
      </dgm:t>
    </dgm:pt>
    <dgm:pt modelId="{CDE6FB43-D092-47BD-88CA-45099B952222}" type="sibTrans" cxnId="{9CA29238-4FE4-4E1E-9E8F-F6AC4197D6EC}">
      <dgm:prSet/>
      <dgm:spPr/>
      <dgm:t>
        <a:bodyPr/>
        <a:lstStyle/>
        <a:p>
          <a:endParaRPr lang="ru-RU"/>
        </a:p>
      </dgm:t>
    </dgm:pt>
    <dgm:pt modelId="{0E29B025-488A-4CE0-9731-8399C4F4C37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Ответственность за определение «базовой линии» на заказчике</a:t>
          </a:r>
        </a:p>
      </dgm:t>
    </dgm:pt>
    <dgm:pt modelId="{47E7F11F-1883-420C-A449-F25B3F6C6D77}" type="parTrans" cxnId="{E23B3F55-B24A-4475-934C-A0D807E3FEEE}">
      <dgm:prSet/>
      <dgm:spPr/>
      <dgm:t>
        <a:bodyPr/>
        <a:lstStyle/>
        <a:p>
          <a:endParaRPr lang="ru-RU"/>
        </a:p>
      </dgm:t>
    </dgm:pt>
    <dgm:pt modelId="{A81A9B6B-B8C0-4AA8-95CD-0CE73A86CB4A}" type="sibTrans" cxnId="{E23B3F55-B24A-4475-934C-A0D807E3FEEE}">
      <dgm:prSet/>
      <dgm:spPr/>
      <dgm:t>
        <a:bodyPr/>
        <a:lstStyle/>
        <a:p>
          <a:endParaRPr lang="ru-RU"/>
        </a:p>
      </dgm:t>
    </dgm:pt>
    <dgm:pt modelId="{391564F4-6614-4AB9-B8C7-6B2F2B6FCF1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Ответственность за достижение целевых показателей на ЭСКО в полном объеме</a:t>
          </a:r>
        </a:p>
      </dgm:t>
    </dgm:pt>
    <dgm:pt modelId="{8632F3A7-AC88-4702-89B7-AC193935B9C7}" type="parTrans" cxnId="{5F29C33E-9352-4AA4-8186-FAD28377D595}">
      <dgm:prSet/>
      <dgm:spPr/>
      <dgm:t>
        <a:bodyPr/>
        <a:lstStyle/>
        <a:p>
          <a:endParaRPr lang="ru-RU"/>
        </a:p>
      </dgm:t>
    </dgm:pt>
    <dgm:pt modelId="{936F48C9-5645-4214-8E2A-138879F268A7}" type="sibTrans" cxnId="{5F29C33E-9352-4AA4-8186-FAD28377D595}">
      <dgm:prSet/>
      <dgm:spPr/>
      <dgm:t>
        <a:bodyPr/>
        <a:lstStyle/>
        <a:p>
          <a:endParaRPr lang="ru-RU"/>
        </a:p>
      </dgm:t>
    </dgm:pt>
    <dgm:pt modelId="{6232DE4C-E934-4D53-85B7-8D70B61CB802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Риски тарифного регулирования на заказчике</a:t>
          </a:r>
        </a:p>
      </dgm:t>
    </dgm:pt>
    <dgm:pt modelId="{A38339B6-1775-45F1-9128-B02E4FA10B57}" type="parTrans" cxnId="{F538956F-A6C2-4786-B291-C7E7F63B8C89}">
      <dgm:prSet/>
      <dgm:spPr/>
      <dgm:t>
        <a:bodyPr/>
        <a:lstStyle/>
        <a:p>
          <a:endParaRPr lang="ru-RU"/>
        </a:p>
      </dgm:t>
    </dgm:pt>
    <dgm:pt modelId="{91887B6B-CDB6-4916-B58C-68F2C4450B0C}" type="sibTrans" cxnId="{F538956F-A6C2-4786-B291-C7E7F63B8C89}">
      <dgm:prSet/>
      <dgm:spPr/>
      <dgm:t>
        <a:bodyPr/>
        <a:lstStyle/>
        <a:p>
          <a:endParaRPr lang="ru-RU"/>
        </a:p>
      </dgm:t>
    </dgm:pt>
    <dgm:pt modelId="{E2EF5DC5-9170-4A1B-A8F6-7A7C4712398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Совместная ответственность за согласование проектной документации</a:t>
          </a:r>
        </a:p>
      </dgm:t>
    </dgm:pt>
    <dgm:pt modelId="{386A2195-4B63-4C26-A320-EA64CDB6EFC9}" type="parTrans" cxnId="{8EEB2495-B41B-4CE4-9477-A51C864EE450}">
      <dgm:prSet/>
      <dgm:spPr/>
      <dgm:t>
        <a:bodyPr/>
        <a:lstStyle/>
        <a:p>
          <a:endParaRPr lang="ru-RU"/>
        </a:p>
      </dgm:t>
    </dgm:pt>
    <dgm:pt modelId="{2FBF8631-4989-43AE-9A24-E4D09166BE48}" type="sibTrans" cxnId="{8EEB2495-B41B-4CE4-9477-A51C864EE450}">
      <dgm:prSet/>
      <dgm:spPr/>
      <dgm:t>
        <a:bodyPr/>
        <a:lstStyle/>
        <a:p>
          <a:endParaRPr lang="ru-RU"/>
        </a:p>
      </dgm:t>
    </dgm:pt>
    <dgm:pt modelId="{3742FF97-2E5A-4FA8-AF9D-E4B50AE9E53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Заказчик отвечает за эксплуатацию оборудования и его ремонт</a:t>
          </a:r>
        </a:p>
      </dgm:t>
    </dgm:pt>
    <dgm:pt modelId="{1E343D46-C3C4-4D94-B61E-1F80CC05D412}" type="parTrans" cxnId="{5C1AABD0-D614-4E81-A4D4-9EEFA2D91014}">
      <dgm:prSet/>
      <dgm:spPr/>
      <dgm:t>
        <a:bodyPr/>
        <a:lstStyle/>
        <a:p>
          <a:endParaRPr lang="ru-RU"/>
        </a:p>
      </dgm:t>
    </dgm:pt>
    <dgm:pt modelId="{3AE1F8D1-8206-4931-BB69-D3B302757CB4}" type="sibTrans" cxnId="{5C1AABD0-D614-4E81-A4D4-9EEFA2D91014}">
      <dgm:prSet/>
      <dgm:spPr/>
      <dgm:t>
        <a:bodyPr/>
        <a:lstStyle/>
        <a:p>
          <a:endParaRPr lang="ru-RU"/>
        </a:p>
      </dgm:t>
    </dgm:pt>
    <dgm:pt modelId="{773EA8FC-C7A3-4047-82B7-0F54774CFA83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Ответственность за нарушение сроков реализации на ЭСКО, в т.ч. возмещение убытков</a:t>
          </a:r>
        </a:p>
      </dgm:t>
    </dgm:pt>
    <dgm:pt modelId="{2E3509B0-8EA6-4D66-AA7D-F59C57DA1DE5}" type="parTrans" cxnId="{BF639B38-DF48-4868-A6A3-BCAD069C0AC3}">
      <dgm:prSet/>
      <dgm:spPr/>
      <dgm:t>
        <a:bodyPr/>
        <a:lstStyle/>
        <a:p>
          <a:endParaRPr lang="ru-RU"/>
        </a:p>
      </dgm:t>
    </dgm:pt>
    <dgm:pt modelId="{C50EE0E7-5D18-48CB-AF59-02D861827FF1}" type="sibTrans" cxnId="{BF639B38-DF48-4868-A6A3-BCAD069C0AC3}">
      <dgm:prSet/>
      <dgm:spPr/>
      <dgm:t>
        <a:bodyPr/>
        <a:lstStyle/>
        <a:p>
          <a:endParaRPr lang="ru-RU"/>
        </a:p>
      </dgm:t>
    </dgm:pt>
    <dgm:pt modelId="{5199B0B5-27F8-4C39-8F32-89F231123AB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ЭСКО отвечает за работоспособность оборудования в течение всего контракта</a:t>
          </a:r>
        </a:p>
      </dgm:t>
    </dgm:pt>
    <dgm:pt modelId="{89D9D413-B3C3-4541-8C48-C6E176397591}" type="parTrans" cxnId="{2A97379D-2D3B-49A6-8B8E-178003B2EEEE}">
      <dgm:prSet/>
      <dgm:spPr/>
      <dgm:t>
        <a:bodyPr/>
        <a:lstStyle/>
        <a:p>
          <a:endParaRPr lang="ru-RU"/>
        </a:p>
      </dgm:t>
    </dgm:pt>
    <dgm:pt modelId="{125B15DF-973D-49D8-8489-B28ED288CF8F}" type="sibTrans" cxnId="{2A97379D-2D3B-49A6-8B8E-178003B2EEEE}">
      <dgm:prSet/>
      <dgm:spPr/>
      <dgm:t>
        <a:bodyPr/>
        <a:lstStyle/>
        <a:p>
          <a:endParaRPr lang="ru-RU"/>
        </a:p>
      </dgm:t>
    </dgm:pt>
    <dgm:pt modelId="{B894E631-2077-4E36-846C-CE4A90CC00B9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Риски и выгоды изменения нагрузки и отпуска полностью на стороне заказчика</a:t>
          </a:r>
        </a:p>
      </dgm:t>
    </dgm:pt>
    <dgm:pt modelId="{8F8D2D3B-E220-4290-898F-60CB6DFC8CF1}" type="parTrans" cxnId="{A481DB08-4FC6-4463-977A-2859525F2078}">
      <dgm:prSet/>
      <dgm:spPr/>
      <dgm:t>
        <a:bodyPr/>
        <a:lstStyle/>
        <a:p>
          <a:endParaRPr lang="ru-RU"/>
        </a:p>
      </dgm:t>
    </dgm:pt>
    <dgm:pt modelId="{5566E117-ABCF-4645-B755-77096E0D39FB}" type="sibTrans" cxnId="{A481DB08-4FC6-4463-977A-2859525F2078}">
      <dgm:prSet/>
      <dgm:spPr/>
      <dgm:t>
        <a:bodyPr/>
        <a:lstStyle/>
        <a:p>
          <a:endParaRPr lang="ru-RU"/>
        </a:p>
      </dgm:t>
    </dgm:pt>
    <dgm:pt modelId="{9C684AB3-914D-470D-BA43-F8A999B73BA3}" type="pres">
      <dgm:prSet presAssocID="{9D45E6A2-8A36-4D00-92FF-89F93C250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FBBD1D-EBCF-49FD-A066-CBEEFF80B901}" type="pres">
      <dgm:prSet presAssocID="{57215A9F-749F-4272-AAB7-69E56C1528E2}" presName="linNode" presStyleCnt="0"/>
      <dgm:spPr/>
      <dgm:t>
        <a:bodyPr/>
        <a:lstStyle/>
        <a:p>
          <a:endParaRPr lang="ru-RU"/>
        </a:p>
      </dgm:t>
    </dgm:pt>
    <dgm:pt modelId="{CF555B57-262C-4A9A-A48B-596E522C8F15}" type="pres">
      <dgm:prSet presAssocID="{57215A9F-749F-4272-AAB7-69E56C1528E2}" presName="parentText" presStyleLbl="node1" presStyleIdx="0" presStyleCnt="1" custScaleX="72856" custScaleY="54099" custLinFactNeighborX="-8561" custLinFactNeighborY="-1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92F9-9321-4FD9-8370-27BF5180948E}" type="pres">
      <dgm:prSet presAssocID="{57215A9F-749F-4272-AAB7-69E56C1528E2}" presName="descendantText" presStyleLbl="alignAccFollowNode1" presStyleIdx="0" presStyleCnt="1" custScaleX="111760" custScaleY="315743" custLinFactNeighborX="2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29238-4FE4-4E1E-9E8F-F6AC4197D6EC}" srcId="{57215A9F-749F-4272-AAB7-69E56C1528E2}" destId="{E3290E3F-70E1-4188-AC91-A1779472777F}" srcOrd="3" destOrd="0" parTransId="{462A53C1-9736-4D64-A833-FB99A79D135B}" sibTransId="{CDE6FB43-D092-47BD-88CA-45099B952222}"/>
    <dgm:cxn modelId="{59BC7FD9-0751-4009-B659-F9A96E1211EF}" srcId="{9D45E6A2-8A36-4D00-92FF-89F93C250E44}" destId="{57215A9F-749F-4272-AAB7-69E56C1528E2}" srcOrd="0" destOrd="0" parTransId="{37078D24-344D-4436-BB43-A647E6B7C421}" sibTransId="{ADF8516A-3119-48AA-BF93-1BECB5481FBF}"/>
    <dgm:cxn modelId="{A3BFE547-3A68-4C75-8C76-62991845E9D3}" srcId="{57215A9F-749F-4272-AAB7-69E56C1528E2}" destId="{307C9EAB-DD84-4552-8260-23A262565A31}" srcOrd="1" destOrd="0" parTransId="{BDCD2633-49C5-4133-83EF-37D87642A6F3}" sibTransId="{0B36B4A1-6956-49DC-AF9A-E2CBB25A4348}"/>
    <dgm:cxn modelId="{88270B6C-6ED9-4E74-A422-104B599A84EF}" type="presOf" srcId="{57215A9F-749F-4272-AAB7-69E56C1528E2}" destId="{CF555B57-262C-4A9A-A48B-596E522C8F15}" srcOrd="0" destOrd="0" presId="urn:microsoft.com/office/officeart/2005/8/layout/vList5"/>
    <dgm:cxn modelId="{43C1168A-3AFB-4DB7-843E-58418C876608}" type="presOf" srcId="{B894E631-2077-4E36-846C-CE4A90CC00B9}" destId="{29D892F9-9321-4FD9-8370-27BF5180948E}" srcOrd="0" destOrd="8" presId="urn:microsoft.com/office/officeart/2005/8/layout/vList5"/>
    <dgm:cxn modelId="{B57232F2-5B3C-4B27-AE7F-B5E855A7C38E}" type="presOf" srcId="{307C9EAB-DD84-4552-8260-23A262565A31}" destId="{29D892F9-9321-4FD9-8370-27BF5180948E}" srcOrd="0" destOrd="1" presId="urn:microsoft.com/office/officeart/2005/8/layout/vList5"/>
    <dgm:cxn modelId="{1356A53E-B583-48F9-AC87-986F8B94ADDB}" type="presOf" srcId="{773EA8FC-C7A3-4047-82B7-0F54774CFA83}" destId="{29D892F9-9321-4FD9-8370-27BF5180948E}" srcOrd="0" destOrd="5" presId="urn:microsoft.com/office/officeart/2005/8/layout/vList5"/>
    <dgm:cxn modelId="{6E86F932-B88F-4D37-A2F8-F21B60DFE96B}" type="presOf" srcId="{6232DE4C-E934-4D53-85B7-8D70B61CB802}" destId="{29D892F9-9321-4FD9-8370-27BF5180948E}" srcOrd="0" destOrd="9" presId="urn:microsoft.com/office/officeart/2005/8/layout/vList5"/>
    <dgm:cxn modelId="{1D050EEF-0775-431F-BBDC-86B32B356C57}" type="presOf" srcId="{0E29B025-488A-4CE0-9731-8399C4F4C37B}" destId="{29D892F9-9321-4FD9-8370-27BF5180948E}" srcOrd="0" destOrd="2" presId="urn:microsoft.com/office/officeart/2005/8/layout/vList5"/>
    <dgm:cxn modelId="{62126967-0EF3-4F1F-B7C7-EA19608AC40C}" type="presOf" srcId="{9D45E6A2-8A36-4D00-92FF-89F93C250E44}" destId="{9C684AB3-914D-470D-BA43-F8A999B73BA3}" srcOrd="0" destOrd="0" presId="urn:microsoft.com/office/officeart/2005/8/layout/vList5"/>
    <dgm:cxn modelId="{E23B3F55-B24A-4475-934C-A0D807E3FEEE}" srcId="{57215A9F-749F-4272-AAB7-69E56C1528E2}" destId="{0E29B025-488A-4CE0-9731-8399C4F4C37B}" srcOrd="2" destOrd="0" parTransId="{47E7F11F-1883-420C-A449-F25B3F6C6D77}" sibTransId="{A81A9B6B-B8C0-4AA8-95CD-0CE73A86CB4A}"/>
    <dgm:cxn modelId="{2A97379D-2D3B-49A6-8B8E-178003B2EEEE}" srcId="{57215A9F-749F-4272-AAB7-69E56C1528E2}" destId="{5199B0B5-27F8-4C39-8F32-89F231123AB6}" srcOrd="7" destOrd="0" parTransId="{89D9D413-B3C3-4541-8C48-C6E176397591}" sibTransId="{125B15DF-973D-49D8-8489-B28ED288CF8F}"/>
    <dgm:cxn modelId="{5C1AABD0-D614-4E81-A4D4-9EEFA2D91014}" srcId="{57215A9F-749F-4272-AAB7-69E56C1528E2}" destId="{3742FF97-2E5A-4FA8-AF9D-E4B50AE9E536}" srcOrd="6" destOrd="0" parTransId="{1E343D46-C3C4-4D94-B61E-1F80CC05D412}" sibTransId="{3AE1F8D1-8206-4931-BB69-D3B302757CB4}"/>
    <dgm:cxn modelId="{BF639B38-DF48-4868-A6A3-BCAD069C0AC3}" srcId="{57215A9F-749F-4272-AAB7-69E56C1528E2}" destId="{773EA8FC-C7A3-4047-82B7-0F54774CFA83}" srcOrd="5" destOrd="0" parTransId="{2E3509B0-8EA6-4D66-AA7D-F59C57DA1DE5}" sibTransId="{C50EE0E7-5D18-48CB-AF59-02D861827FF1}"/>
    <dgm:cxn modelId="{A99810B1-F628-49B9-ABD8-3F51EECBBC66}" type="presOf" srcId="{5199B0B5-27F8-4C39-8F32-89F231123AB6}" destId="{29D892F9-9321-4FD9-8370-27BF5180948E}" srcOrd="0" destOrd="7" presId="urn:microsoft.com/office/officeart/2005/8/layout/vList5"/>
    <dgm:cxn modelId="{5F29C33E-9352-4AA4-8186-FAD28377D595}" srcId="{57215A9F-749F-4272-AAB7-69E56C1528E2}" destId="{391564F4-6614-4AB9-B8C7-6B2F2B6FCF11}" srcOrd="0" destOrd="0" parTransId="{8632F3A7-AC88-4702-89B7-AC193935B9C7}" sibTransId="{936F48C9-5645-4214-8E2A-138879F268A7}"/>
    <dgm:cxn modelId="{7D33849D-BA7B-4ACC-9E7D-565C6773ECA9}" type="presOf" srcId="{E3290E3F-70E1-4188-AC91-A1779472777F}" destId="{29D892F9-9321-4FD9-8370-27BF5180948E}" srcOrd="0" destOrd="3" presId="urn:microsoft.com/office/officeart/2005/8/layout/vList5"/>
    <dgm:cxn modelId="{11309033-429B-4DC9-8519-35E64A0EFFB1}" type="presOf" srcId="{3742FF97-2E5A-4FA8-AF9D-E4B50AE9E536}" destId="{29D892F9-9321-4FD9-8370-27BF5180948E}" srcOrd="0" destOrd="6" presId="urn:microsoft.com/office/officeart/2005/8/layout/vList5"/>
    <dgm:cxn modelId="{F538956F-A6C2-4786-B291-C7E7F63B8C89}" srcId="{57215A9F-749F-4272-AAB7-69E56C1528E2}" destId="{6232DE4C-E934-4D53-85B7-8D70B61CB802}" srcOrd="9" destOrd="0" parTransId="{A38339B6-1775-45F1-9128-B02E4FA10B57}" sibTransId="{91887B6B-CDB6-4916-B58C-68F2C4450B0C}"/>
    <dgm:cxn modelId="{3983D164-BA8C-4F44-BC0F-548BB596590E}" type="presOf" srcId="{E2EF5DC5-9170-4A1B-A8F6-7A7C4712398B}" destId="{29D892F9-9321-4FD9-8370-27BF5180948E}" srcOrd="0" destOrd="4" presId="urn:microsoft.com/office/officeart/2005/8/layout/vList5"/>
    <dgm:cxn modelId="{8EEB2495-B41B-4CE4-9477-A51C864EE450}" srcId="{57215A9F-749F-4272-AAB7-69E56C1528E2}" destId="{E2EF5DC5-9170-4A1B-A8F6-7A7C4712398B}" srcOrd="4" destOrd="0" parTransId="{386A2195-4B63-4C26-A320-EA64CDB6EFC9}" sibTransId="{2FBF8631-4989-43AE-9A24-E4D09166BE48}"/>
    <dgm:cxn modelId="{A481DB08-4FC6-4463-977A-2859525F2078}" srcId="{57215A9F-749F-4272-AAB7-69E56C1528E2}" destId="{B894E631-2077-4E36-846C-CE4A90CC00B9}" srcOrd="8" destOrd="0" parTransId="{8F8D2D3B-E220-4290-898F-60CB6DFC8CF1}" sibTransId="{5566E117-ABCF-4645-B755-77096E0D39FB}"/>
    <dgm:cxn modelId="{D8FBDD92-E3E4-402D-A214-89084B3050E7}" type="presOf" srcId="{391564F4-6614-4AB9-B8C7-6B2F2B6FCF11}" destId="{29D892F9-9321-4FD9-8370-27BF5180948E}" srcOrd="0" destOrd="0" presId="urn:microsoft.com/office/officeart/2005/8/layout/vList5"/>
    <dgm:cxn modelId="{0C706805-7F36-465A-A16F-1F37660BF60A}" type="presParOf" srcId="{9C684AB3-914D-470D-BA43-F8A999B73BA3}" destId="{4BFBBD1D-EBCF-49FD-A066-CBEEFF80B901}" srcOrd="0" destOrd="0" presId="urn:microsoft.com/office/officeart/2005/8/layout/vList5"/>
    <dgm:cxn modelId="{43B3AA95-C929-46BA-84C8-86A89109C123}" type="presParOf" srcId="{4BFBBD1D-EBCF-49FD-A066-CBEEFF80B901}" destId="{CF555B57-262C-4A9A-A48B-596E522C8F15}" srcOrd="0" destOrd="0" presId="urn:microsoft.com/office/officeart/2005/8/layout/vList5"/>
    <dgm:cxn modelId="{497C27D2-5973-4735-97AC-385FF93ECDB6}" type="presParOf" srcId="{4BFBBD1D-EBCF-49FD-A066-CBEEFF80B901}" destId="{29D892F9-9321-4FD9-8370-27BF51809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45E6A2-8A36-4D00-92FF-89F93C250E44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E8D517-BC29-4B1A-ADF9-0764C150C2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методологические</a:t>
          </a:r>
          <a:endParaRPr lang="ru-RU" sz="2000" b="1" dirty="0">
            <a:solidFill>
              <a:schemeClr val="tx1"/>
            </a:solidFill>
          </a:endParaRPr>
        </a:p>
      </dgm:t>
    </dgm:pt>
    <dgm:pt modelId="{07CFE596-1CDC-4877-A88E-58AE963841CA}" type="parTrans" cxnId="{3D7EA8E8-4DBA-481B-8EE2-DBE36490B25C}">
      <dgm:prSet/>
      <dgm:spPr/>
      <dgm:t>
        <a:bodyPr/>
        <a:lstStyle/>
        <a:p>
          <a:endParaRPr lang="ru-RU"/>
        </a:p>
      </dgm:t>
    </dgm:pt>
    <dgm:pt modelId="{7AE3065D-5ACC-4036-9D46-4AE7C0620B75}" type="sibTrans" cxnId="{3D7EA8E8-4DBA-481B-8EE2-DBE36490B25C}">
      <dgm:prSet/>
      <dgm:spPr/>
      <dgm:t>
        <a:bodyPr/>
        <a:lstStyle/>
        <a:p>
          <a:endParaRPr lang="ru-RU"/>
        </a:p>
      </dgm:t>
    </dgm:pt>
    <dgm:pt modelId="{55BF09A9-C402-4244-A5F8-F864B71B586F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Определение границ проекта и ответственности ЭСКО</a:t>
          </a:r>
          <a:endParaRPr lang="ru-RU" sz="1600" b="1" dirty="0"/>
        </a:p>
      </dgm:t>
    </dgm:pt>
    <dgm:pt modelId="{82EF0D6F-7795-4419-8466-FE925EAA7A72}" type="parTrans" cxnId="{5985F2E0-BA00-486F-97E0-3F8F373827B2}">
      <dgm:prSet/>
      <dgm:spPr/>
      <dgm:t>
        <a:bodyPr/>
        <a:lstStyle/>
        <a:p>
          <a:endParaRPr lang="ru-RU"/>
        </a:p>
      </dgm:t>
    </dgm:pt>
    <dgm:pt modelId="{26938EA1-0135-4B1D-9A08-4D50B4159F21}" type="sibTrans" cxnId="{5985F2E0-BA00-486F-97E0-3F8F373827B2}">
      <dgm:prSet/>
      <dgm:spPr/>
      <dgm:t>
        <a:bodyPr/>
        <a:lstStyle/>
        <a:p>
          <a:endParaRPr lang="ru-RU"/>
        </a:p>
      </dgm:t>
    </dgm:pt>
    <dgm:pt modelId="{57215A9F-749F-4272-AAB7-69E56C1528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регуляторные</a:t>
          </a:r>
          <a:endParaRPr lang="ru-RU" sz="2000" b="1" dirty="0">
            <a:solidFill>
              <a:schemeClr val="tx1"/>
            </a:solidFill>
          </a:endParaRPr>
        </a:p>
      </dgm:t>
    </dgm:pt>
    <dgm:pt modelId="{37078D24-344D-4436-BB43-A647E6B7C421}" type="parTrans" cxnId="{59BC7FD9-0751-4009-B659-F9A96E1211EF}">
      <dgm:prSet/>
      <dgm:spPr/>
      <dgm:t>
        <a:bodyPr/>
        <a:lstStyle/>
        <a:p>
          <a:endParaRPr lang="ru-RU"/>
        </a:p>
      </dgm:t>
    </dgm:pt>
    <dgm:pt modelId="{ADF8516A-3119-48AA-BF93-1BECB5481FBF}" type="sibTrans" cxnId="{59BC7FD9-0751-4009-B659-F9A96E1211EF}">
      <dgm:prSet/>
      <dgm:spPr/>
      <dgm:t>
        <a:bodyPr/>
        <a:lstStyle/>
        <a:p>
          <a:endParaRPr lang="ru-RU"/>
        </a:p>
      </dgm:t>
    </dgm:pt>
    <dgm:pt modelId="{207179E8-0B81-40F6-8231-DC16D95D7E6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технологические</a:t>
          </a:r>
          <a:endParaRPr lang="ru-RU" sz="2000" b="1" dirty="0">
            <a:solidFill>
              <a:schemeClr val="tx1"/>
            </a:solidFill>
          </a:endParaRPr>
        </a:p>
      </dgm:t>
    </dgm:pt>
    <dgm:pt modelId="{E094EA28-51E9-4927-B1B5-E6AC7F876DF6}" type="parTrans" cxnId="{0B60FD69-8CA1-41E5-9FBE-213ACE14DEE9}">
      <dgm:prSet/>
      <dgm:spPr/>
      <dgm:t>
        <a:bodyPr/>
        <a:lstStyle/>
        <a:p>
          <a:endParaRPr lang="ru-RU"/>
        </a:p>
      </dgm:t>
    </dgm:pt>
    <dgm:pt modelId="{270E16B6-7AEE-44B3-9B77-576634DDC3D1}" type="sibTrans" cxnId="{0B60FD69-8CA1-41E5-9FBE-213ACE14DEE9}">
      <dgm:prSet/>
      <dgm:spPr/>
      <dgm:t>
        <a:bodyPr/>
        <a:lstStyle/>
        <a:p>
          <a:endParaRPr lang="ru-RU"/>
        </a:p>
      </dgm:t>
    </dgm:pt>
    <dgm:pt modelId="{D962767E-F261-4755-A746-1592606AB7E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Реконструкция в условиях непрерывного  теплоснабжения и ГВС</a:t>
          </a:r>
          <a:endParaRPr lang="ru-RU" sz="1600" b="1" dirty="0"/>
        </a:p>
      </dgm:t>
    </dgm:pt>
    <dgm:pt modelId="{6925DFBF-CE9D-4319-9ACE-A02A8940613B}" type="parTrans" cxnId="{4EDC1AF3-22BB-4084-8418-5225E50925B5}">
      <dgm:prSet/>
      <dgm:spPr/>
      <dgm:t>
        <a:bodyPr/>
        <a:lstStyle/>
        <a:p>
          <a:endParaRPr lang="ru-RU"/>
        </a:p>
      </dgm:t>
    </dgm:pt>
    <dgm:pt modelId="{B717F3A3-B921-4F33-99AF-E61BAEEEC3EF}" type="sibTrans" cxnId="{4EDC1AF3-22BB-4084-8418-5225E50925B5}">
      <dgm:prSet/>
      <dgm:spPr/>
      <dgm:t>
        <a:bodyPr/>
        <a:lstStyle/>
        <a:p>
          <a:endParaRPr lang="ru-RU"/>
        </a:p>
      </dgm:t>
    </dgm:pt>
    <dgm:pt modelId="{D11E0E95-E1ED-4838-998B-655ABFD25B5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организационные</a:t>
          </a:r>
        </a:p>
      </dgm:t>
    </dgm:pt>
    <dgm:pt modelId="{A7880440-7B1F-4107-B9C5-A37B0D493124}" type="parTrans" cxnId="{8EC1DC8F-37CC-4942-AF44-7351B72498D5}">
      <dgm:prSet/>
      <dgm:spPr/>
      <dgm:t>
        <a:bodyPr/>
        <a:lstStyle/>
        <a:p>
          <a:endParaRPr lang="ru-RU"/>
        </a:p>
      </dgm:t>
    </dgm:pt>
    <dgm:pt modelId="{A4E2EFEF-961F-4321-8A93-DA22A274D34E}" type="sibTrans" cxnId="{8EC1DC8F-37CC-4942-AF44-7351B72498D5}">
      <dgm:prSet/>
      <dgm:spPr/>
      <dgm:t>
        <a:bodyPr/>
        <a:lstStyle/>
        <a:p>
          <a:endParaRPr lang="ru-RU"/>
        </a:p>
      </dgm:t>
    </dgm:pt>
    <dgm:pt modelId="{307C9EAB-DD84-4552-8260-23A262565A3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Короткий горизонт тарифного регулирования</a:t>
          </a:r>
        </a:p>
      </dgm:t>
    </dgm:pt>
    <dgm:pt modelId="{BDCD2633-49C5-4133-83EF-37D87642A6F3}" type="parTrans" cxnId="{A3BFE547-3A68-4C75-8C76-62991845E9D3}">
      <dgm:prSet/>
      <dgm:spPr/>
      <dgm:t>
        <a:bodyPr/>
        <a:lstStyle/>
        <a:p>
          <a:endParaRPr lang="ru-RU"/>
        </a:p>
      </dgm:t>
    </dgm:pt>
    <dgm:pt modelId="{0B36B4A1-6956-49DC-AF9A-E2CBB25A4348}" type="sibTrans" cxnId="{A3BFE547-3A68-4C75-8C76-62991845E9D3}">
      <dgm:prSet/>
      <dgm:spPr/>
      <dgm:t>
        <a:bodyPr/>
        <a:lstStyle/>
        <a:p>
          <a:endParaRPr lang="ru-RU"/>
        </a:p>
      </dgm:t>
    </dgm:pt>
    <dgm:pt modelId="{46B3D9C6-7587-4D21-A967-07D6C314223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Необходимость контроля и согласований на всех этапах работ в темпе процесса</a:t>
          </a:r>
        </a:p>
      </dgm:t>
    </dgm:pt>
    <dgm:pt modelId="{A7EB5908-BF74-48B5-AF48-AB51F5DEDC67}" type="parTrans" cxnId="{E3102AD1-5FB9-4E11-BBAF-056072077BC3}">
      <dgm:prSet/>
      <dgm:spPr/>
      <dgm:t>
        <a:bodyPr/>
        <a:lstStyle/>
        <a:p>
          <a:endParaRPr lang="ru-RU"/>
        </a:p>
      </dgm:t>
    </dgm:pt>
    <dgm:pt modelId="{C7E46DBF-5F07-4CD1-82BC-C76C6DD49AF9}" type="sibTrans" cxnId="{E3102AD1-5FB9-4E11-BBAF-056072077BC3}">
      <dgm:prSet/>
      <dgm:spPr/>
      <dgm:t>
        <a:bodyPr/>
        <a:lstStyle/>
        <a:p>
          <a:endParaRPr lang="ru-RU"/>
        </a:p>
      </dgm:t>
    </dgm:pt>
    <dgm:pt modelId="{FC8E941B-B1F0-497B-BEED-15ACF3FD4058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Определение технических требований</a:t>
          </a:r>
          <a:endParaRPr lang="ru-RU" sz="1600" b="1" dirty="0"/>
        </a:p>
      </dgm:t>
    </dgm:pt>
    <dgm:pt modelId="{F6AC85B9-2012-4F91-8646-6DDD6D336655}" type="parTrans" cxnId="{646A6CF4-5960-4AF6-B67A-2E42C373479D}">
      <dgm:prSet/>
      <dgm:spPr/>
      <dgm:t>
        <a:bodyPr/>
        <a:lstStyle/>
        <a:p>
          <a:endParaRPr lang="ru-RU"/>
        </a:p>
      </dgm:t>
    </dgm:pt>
    <dgm:pt modelId="{5DBD529B-598A-4EE4-A936-CAF8B90B4393}" type="sibTrans" cxnId="{646A6CF4-5960-4AF6-B67A-2E42C373479D}">
      <dgm:prSet/>
      <dgm:spPr/>
      <dgm:t>
        <a:bodyPr/>
        <a:lstStyle/>
        <a:p>
          <a:endParaRPr lang="ru-RU"/>
        </a:p>
      </dgm:t>
    </dgm:pt>
    <dgm:pt modelId="{C3275284-07D3-4C82-A011-AD214704BA42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Формирование «базовой линии»</a:t>
          </a:r>
          <a:endParaRPr lang="ru-RU" sz="1600" b="1" dirty="0"/>
        </a:p>
      </dgm:t>
    </dgm:pt>
    <dgm:pt modelId="{B81D5C3D-2991-4B1C-A12E-2E86A4D33FB6}" type="parTrans" cxnId="{F9FA3277-BFFE-47A7-957E-F955A2F2D609}">
      <dgm:prSet/>
      <dgm:spPr/>
      <dgm:t>
        <a:bodyPr/>
        <a:lstStyle/>
        <a:p>
          <a:endParaRPr lang="ru-RU"/>
        </a:p>
      </dgm:t>
    </dgm:pt>
    <dgm:pt modelId="{F4312B46-E8CB-4FAD-BAE8-3D96634A24AF}" type="sibTrans" cxnId="{F9FA3277-BFFE-47A7-957E-F955A2F2D609}">
      <dgm:prSet/>
      <dgm:spPr/>
      <dgm:t>
        <a:bodyPr/>
        <a:lstStyle/>
        <a:p>
          <a:endParaRPr lang="ru-RU"/>
        </a:p>
      </dgm:t>
    </dgm:pt>
    <dgm:pt modelId="{A7FE6C3C-326F-4057-9928-D39D4B50A7E8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Методология оценки показателей</a:t>
          </a:r>
          <a:endParaRPr lang="ru-RU" sz="1600" b="1" dirty="0"/>
        </a:p>
      </dgm:t>
    </dgm:pt>
    <dgm:pt modelId="{B020FE3A-1F9C-4955-BE3D-E0CD282C7921}" type="parTrans" cxnId="{4A0A2CEF-83E7-4602-B700-FA8B65035E57}">
      <dgm:prSet/>
      <dgm:spPr/>
      <dgm:t>
        <a:bodyPr/>
        <a:lstStyle/>
        <a:p>
          <a:endParaRPr lang="ru-RU"/>
        </a:p>
      </dgm:t>
    </dgm:pt>
    <dgm:pt modelId="{B1A0FEA2-B711-4C9D-A875-2514D06EBBC8}" type="sibTrans" cxnId="{4A0A2CEF-83E7-4602-B700-FA8B65035E57}">
      <dgm:prSet/>
      <dgm:spPr/>
      <dgm:t>
        <a:bodyPr/>
        <a:lstStyle/>
        <a:p>
          <a:endParaRPr lang="ru-RU"/>
        </a:p>
      </dgm:t>
    </dgm:pt>
    <dgm:pt modelId="{F48BC318-00E2-4252-8F06-339816E87FCD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Сроки принятия решений по новому строительству</a:t>
          </a:r>
        </a:p>
      </dgm:t>
    </dgm:pt>
    <dgm:pt modelId="{41B092EF-CC12-4D98-A5DF-1EC208E211FF}" type="parTrans" cxnId="{398A0E34-F8E4-49E6-9FD7-B5C0FA042C5D}">
      <dgm:prSet/>
      <dgm:spPr/>
      <dgm:t>
        <a:bodyPr/>
        <a:lstStyle/>
        <a:p>
          <a:endParaRPr lang="ru-RU"/>
        </a:p>
      </dgm:t>
    </dgm:pt>
    <dgm:pt modelId="{61783093-899F-4466-8E0C-BB61E555B9E1}" type="sibTrans" cxnId="{398A0E34-F8E4-49E6-9FD7-B5C0FA042C5D}">
      <dgm:prSet/>
      <dgm:spPr/>
      <dgm:t>
        <a:bodyPr/>
        <a:lstStyle/>
        <a:p>
          <a:endParaRPr lang="ru-RU"/>
        </a:p>
      </dgm:t>
    </dgm:pt>
    <dgm:pt modelId="{80658C3F-F15B-4574-965B-339102C3BB8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Реконструкция «в старых стенах» , совместная работа «старого» и «нового» оборудования</a:t>
          </a:r>
          <a:endParaRPr lang="ru-RU" sz="1600" b="1" dirty="0"/>
        </a:p>
      </dgm:t>
    </dgm:pt>
    <dgm:pt modelId="{A9375933-2EDF-4935-B4E7-D19C809E918E}" type="parTrans" cxnId="{764E0EB5-327A-4EE4-85CB-CB361C4A8A83}">
      <dgm:prSet/>
      <dgm:spPr/>
      <dgm:t>
        <a:bodyPr/>
        <a:lstStyle/>
        <a:p>
          <a:endParaRPr lang="ru-RU"/>
        </a:p>
      </dgm:t>
    </dgm:pt>
    <dgm:pt modelId="{56C93DBF-9A7E-4E14-83BC-61389E43167B}" type="sibTrans" cxnId="{764E0EB5-327A-4EE4-85CB-CB361C4A8A83}">
      <dgm:prSet/>
      <dgm:spPr/>
      <dgm:t>
        <a:bodyPr/>
        <a:lstStyle/>
        <a:p>
          <a:endParaRPr lang="ru-RU"/>
        </a:p>
      </dgm:t>
    </dgm:pt>
    <dgm:pt modelId="{736B4428-2DAD-4AC4-95FD-9FE0233E98A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Подготовка к эксплуатации автоматизированных котельных</a:t>
          </a:r>
        </a:p>
      </dgm:t>
    </dgm:pt>
    <dgm:pt modelId="{CAB9C94F-A322-4C4D-935E-D270A2CAAEFB}" type="parTrans" cxnId="{FE6F6DC5-8461-435B-8468-DF0FE9F5C1EA}">
      <dgm:prSet/>
      <dgm:spPr/>
      <dgm:t>
        <a:bodyPr/>
        <a:lstStyle/>
        <a:p>
          <a:endParaRPr lang="ru-RU"/>
        </a:p>
      </dgm:t>
    </dgm:pt>
    <dgm:pt modelId="{154098FB-7D35-434C-B97E-DD2FE290624C}" type="sibTrans" cxnId="{FE6F6DC5-8461-435B-8468-DF0FE9F5C1EA}">
      <dgm:prSet/>
      <dgm:spPr/>
      <dgm:t>
        <a:bodyPr/>
        <a:lstStyle/>
        <a:p>
          <a:endParaRPr lang="ru-RU"/>
        </a:p>
      </dgm:t>
    </dgm:pt>
    <dgm:pt modelId="{2B3287DC-4957-4E0E-BFE5-CAE7F106A14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Формирование условий договора без проектной документации</a:t>
          </a:r>
          <a:endParaRPr lang="ru-RU" sz="1600" b="1" dirty="0"/>
        </a:p>
      </dgm:t>
    </dgm:pt>
    <dgm:pt modelId="{36F359C8-04E3-4852-B1BE-EBBF92A1292A}" type="parTrans" cxnId="{EFCE027F-5AAA-4539-9E55-0839D1579A02}">
      <dgm:prSet/>
      <dgm:spPr/>
      <dgm:t>
        <a:bodyPr/>
        <a:lstStyle/>
        <a:p>
          <a:endParaRPr lang="ru-RU"/>
        </a:p>
      </dgm:t>
    </dgm:pt>
    <dgm:pt modelId="{D8A54FBD-31CB-42F8-8132-49B019C19FA0}" type="sibTrans" cxnId="{EFCE027F-5AAA-4539-9E55-0839D1579A02}">
      <dgm:prSet/>
      <dgm:spPr/>
      <dgm:t>
        <a:bodyPr/>
        <a:lstStyle/>
        <a:p>
          <a:endParaRPr lang="ru-RU"/>
        </a:p>
      </dgm:t>
    </dgm:pt>
    <dgm:pt modelId="{27CE4555-CB18-4256-BC2B-5528550A97F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Взаимодействие в ходе эксплуатации оборудования</a:t>
          </a:r>
        </a:p>
      </dgm:t>
    </dgm:pt>
    <dgm:pt modelId="{0DB4C320-B13D-4133-A358-F2F19CDD83ED}" type="parTrans" cxnId="{734EAB61-4380-4699-865E-8E370E3603DB}">
      <dgm:prSet/>
      <dgm:spPr/>
      <dgm:t>
        <a:bodyPr/>
        <a:lstStyle/>
        <a:p>
          <a:endParaRPr lang="ru-RU"/>
        </a:p>
      </dgm:t>
    </dgm:pt>
    <dgm:pt modelId="{77DF2444-24B2-4239-B6FE-45520CAA636C}" type="sibTrans" cxnId="{734EAB61-4380-4699-865E-8E370E3603DB}">
      <dgm:prSet/>
      <dgm:spPr/>
      <dgm:t>
        <a:bodyPr/>
        <a:lstStyle/>
        <a:p>
          <a:endParaRPr lang="ru-RU"/>
        </a:p>
      </dgm:t>
    </dgm:pt>
    <dgm:pt modelId="{9C684AB3-914D-470D-BA43-F8A999B73BA3}" type="pres">
      <dgm:prSet presAssocID="{9D45E6A2-8A36-4D00-92FF-89F93C250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E6D92-A827-4F5B-9103-3DC9610CF5FF}" type="pres">
      <dgm:prSet presAssocID="{3CE8D517-BC29-4B1A-ADF9-0764C150C2FB}" presName="linNode" presStyleCnt="0"/>
      <dgm:spPr/>
      <dgm:t>
        <a:bodyPr/>
        <a:lstStyle/>
        <a:p>
          <a:endParaRPr lang="ru-RU"/>
        </a:p>
      </dgm:t>
    </dgm:pt>
    <dgm:pt modelId="{D9D81550-6C32-437D-8B99-81864B87FCD4}" type="pres">
      <dgm:prSet presAssocID="{3CE8D517-BC29-4B1A-ADF9-0764C150C2FB}" presName="parentText" presStyleLbl="node1" presStyleIdx="0" presStyleCnt="4" custScaleX="84789" custScaleY="50709" custLinFactNeighborX="-3657" custLinFactNeighborY="-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9647C-74B8-4F36-B476-594EBC5F657F}" type="pres">
      <dgm:prSet presAssocID="{3CE8D517-BC29-4B1A-ADF9-0764C150C2FB}" presName="descendantText" presStyleLbl="alignAccFollowNode1" presStyleIdx="0" presStyleCnt="4" custScaleY="167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7AAC-F90A-41D1-89FC-E8665C397677}" type="pres">
      <dgm:prSet presAssocID="{7AE3065D-5ACC-4036-9D46-4AE7C0620B75}" presName="sp" presStyleCnt="0"/>
      <dgm:spPr/>
      <dgm:t>
        <a:bodyPr/>
        <a:lstStyle/>
        <a:p>
          <a:endParaRPr lang="ru-RU"/>
        </a:p>
      </dgm:t>
    </dgm:pt>
    <dgm:pt modelId="{4BFBBD1D-EBCF-49FD-A066-CBEEFF80B901}" type="pres">
      <dgm:prSet presAssocID="{57215A9F-749F-4272-AAB7-69E56C1528E2}" presName="linNode" presStyleCnt="0"/>
      <dgm:spPr/>
      <dgm:t>
        <a:bodyPr/>
        <a:lstStyle/>
        <a:p>
          <a:endParaRPr lang="ru-RU"/>
        </a:p>
      </dgm:t>
    </dgm:pt>
    <dgm:pt modelId="{CF555B57-262C-4A9A-A48B-596E522C8F15}" type="pres">
      <dgm:prSet presAssocID="{57215A9F-749F-4272-AAB7-69E56C1528E2}" presName="parentText" presStyleLbl="node1" presStyleIdx="1" presStyleCnt="4" custScaleX="84789" custScaleY="54099" custLinFactNeighborX="-4278" custLinFactNeighborY="-1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92F9-9321-4FD9-8370-27BF5180948E}" type="pres">
      <dgm:prSet presAssocID="{57215A9F-749F-4272-AAB7-69E56C1528E2}" presName="descendantText" presStyleLbl="alignAccFollowNode1" presStyleIdx="1" presStyleCnt="4" custScaleX="98411" custScaleY="67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02F23-592E-43F3-A29C-C3BC767D53D9}" type="pres">
      <dgm:prSet presAssocID="{ADF8516A-3119-48AA-BF93-1BECB5481FBF}" presName="sp" presStyleCnt="0"/>
      <dgm:spPr/>
      <dgm:t>
        <a:bodyPr/>
        <a:lstStyle/>
        <a:p>
          <a:endParaRPr lang="ru-RU"/>
        </a:p>
      </dgm:t>
    </dgm:pt>
    <dgm:pt modelId="{8DB34974-4128-4791-A1EC-875ED16833E3}" type="pres">
      <dgm:prSet presAssocID="{207179E8-0B81-40F6-8231-DC16D95D7E66}" presName="linNode" presStyleCnt="0"/>
      <dgm:spPr/>
      <dgm:t>
        <a:bodyPr/>
        <a:lstStyle/>
        <a:p>
          <a:endParaRPr lang="ru-RU"/>
        </a:p>
      </dgm:t>
    </dgm:pt>
    <dgm:pt modelId="{FDC9C178-4BAE-46A4-883B-FCDEDD0B7A4A}" type="pres">
      <dgm:prSet presAssocID="{207179E8-0B81-40F6-8231-DC16D95D7E66}" presName="parentText" presStyleLbl="node1" presStyleIdx="2" presStyleCnt="4" custScaleX="84789" custScaleY="60153" custLinFactNeighborX="-4278" custLinFactNeighborY="-1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2CDD9-756B-4AB6-BF26-7B5EF758A9B7}" type="pres">
      <dgm:prSet presAssocID="{207179E8-0B81-40F6-8231-DC16D95D7E66}" presName="descendantText" presStyleLbl="alignAccFollowNode1" presStyleIdx="2" presStyleCnt="4" custScaleY="10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AA082-95CA-439D-B812-D1908D3DE928}" type="pres">
      <dgm:prSet presAssocID="{270E16B6-7AEE-44B3-9B77-576634DDC3D1}" presName="sp" presStyleCnt="0"/>
      <dgm:spPr/>
      <dgm:t>
        <a:bodyPr/>
        <a:lstStyle/>
        <a:p>
          <a:endParaRPr lang="ru-RU"/>
        </a:p>
      </dgm:t>
    </dgm:pt>
    <dgm:pt modelId="{5963C2E2-9DCE-4330-A2EF-3CE51DEA4E9B}" type="pres">
      <dgm:prSet presAssocID="{D11E0E95-E1ED-4838-998B-655ABFD25B53}" presName="linNode" presStyleCnt="0"/>
      <dgm:spPr/>
      <dgm:t>
        <a:bodyPr/>
        <a:lstStyle/>
        <a:p>
          <a:endParaRPr lang="ru-RU"/>
        </a:p>
      </dgm:t>
    </dgm:pt>
    <dgm:pt modelId="{696B50CE-5647-4210-BF3D-5B67989EDBE3}" type="pres">
      <dgm:prSet presAssocID="{D11E0E95-E1ED-4838-998B-655ABFD25B53}" presName="parentText" presStyleLbl="node1" presStyleIdx="3" presStyleCnt="4" custScaleX="84789" custScaleY="59521" custLinFactNeighborX="-3481" custLinFactNeighborY="-14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4B373-3504-47A5-A0F8-2D99B23184BA}" type="pres">
      <dgm:prSet presAssocID="{D11E0E95-E1ED-4838-998B-655ABFD25B53}" presName="descendantText" presStyleLbl="alignAccFollowNode1" presStyleIdx="3" presStyleCnt="4" custScaleY="13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3385F-2A48-4708-AAB6-12297AFF3249}" type="presOf" srcId="{736B4428-2DAD-4AC4-95FD-9FE0233E98AC}" destId="{4B94B373-3504-47A5-A0F8-2D99B23184BA}" srcOrd="0" destOrd="1" presId="urn:microsoft.com/office/officeart/2005/8/layout/vList5"/>
    <dgm:cxn modelId="{398A0E34-F8E4-49E6-9FD7-B5C0FA042C5D}" srcId="{57215A9F-749F-4272-AAB7-69E56C1528E2}" destId="{F48BC318-00E2-4252-8F06-339816E87FCD}" srcOrd="1" destOrd="0" parTransId="{41B092EF-CC12-4D98-A5DF-1EC208E211FF}" sibTransId="{61783093-899F-4466-8E0C-BB61E555B9E1}"/>
    <dgm:cxn modelId="{59BC7FD9-0751-4009-B659-F9A96E1211EF}" srcId="{9D45E6A2-8A36-4D00-92FF-89F93C250E44}" destId="{57215A9F-749F-4272-AAB7-69E56C1528E2}" srcOrd="1" destOrd="0" parTransId="{37078D24-344D-4436-BB43-A647E6B7C421}" sibTransId="{ADF8516A-3119-48AA-BF93-1BECB5481FBF}"/>
    <dgm:cxn modelId="{18568354-9C7D-413F-A65F-22E638965C5D}" type="presOf" srcId="{207179E8-0B81-40F6-8231-DC16D95D7E66}" destId="{FDC9C178-4BAE-46A4-883B-FCDEDD0B7A4A}" srcOrd="0" destOrd="0" presId="urn:microsoft.com/office/officeart/2005/8/layout/vList5"/>
    <dgm:cxn modelId="{264BE3BA-725F-478B-A39E-75D345AA3534}" type="presOf" srcId="{3CE8D517-BC29-4B1A-ADF9-0764C150C2FB}" destId="{D9D81550-6C32-437D-8B99-81864B87FCD4}" srcOrd="0" destOrd="0" presId="urn:microsoft.com/office/officeart/2005/8/layout/vList5"/>
    <dgm:cxn modelId="{A35FAC03-E44F-4804-855F-287E1F2FD70F}" type="presOf" srcId="{80658C3F-F15B-4574-965B-339102C3BB86}" destId="{5FF2CDD9-756B-4AB6-BF26-7B5EF758A9B7}" srcOrd="0" destOrd="1" presId="urn:microsoft.com/office/officeart/2005/8/layout/vList5"/>
    <dgm:cxn modelId="{EFCE027F-5AAA-4539-9E55-0839D1579A02}" srcId="{3CE8D517-BC29-4B1A-ADF9-0764C150C2FB}" destId="{2B3287DC-4957-4E0E-BFE5-CAE7F106A143}" srcOrd="0" destOrd="0" parTransId="{36F359C8-04E3-4852-B1BE-EBBF92A1292A}" sibTransId="{D8A54FBD-31CB-42F8-8132-49B019C19FA0}"/>
    <dgm:cxn modelId="{87443F68-B299-4741-A1C9-AA681FE72B1A}" type="presOf" srcId="{307C9EAB-DD84-4552-8260-23A262565A31}" destId="{29D892F9-9321-4FD9-8370-27BF5180948E}" srcOrd="0" destOrd="0" presId="urn:microsoft.com/office/officeart/2005/8/layout/vList5"/>
    <dgm:cxn modelId="{95924560-1DD2-4A03-8EA3-5323F64CF7C2}" type="presOf" srcId="{A7FE6C3C-326F-4057-9928-D39D4B50A7E8}" destId="{B819647C-74B8-4F36-B476-594EBC5F657F}" srcOrd="0" destOrd="4" presId="urn:microsoft.com/office/officeart/2005/8/layout/vList5"/>
    <dgm:cxn modelId="{C83430A5-2725-47D3-B56F-8A322E752826}" type="presOf" srcId="{46B3D9C6-7587-4D21-A967-07D6C3142234}" destId="{4B94B373-3504-47A5-A0F8-2D99B23184BA}" srcOrd="0" destOrd="0" presId="urn:microsoft.com/office/officeart/2005/8/layout/vList5"/>
    <dgm:cxn modelId="{8EF67A34-CD29-46BF-9D6C-000551DA8E35}" type="presOf" srcId="{C3275284-07D3-4C82-A011-AD214704BA42}" destId="{B819647C-74B8-4F36-B476-594EBC5F657F}" srcOrd="0" destOrd="3" presId="urn:microsoft.com/office/officeart/2005/8/layout/vList5"/>
    <dgm:cxn modelId="{2318FC8E-D054-4C9C-B286-7C7EEC483E22}" type="presOf" srcId="{D11E0E95-E1ED-4838-998B-655ABFD25B53}" destId="{696B50CE-5647-4210-BF3D-5B67989EDBE3}" srcOrd="0" destOrd="0" presId="urn:microsoft.com/office/officeart/2005/8/layout/vList5"/>
    <dgm:cxn modelId="{9D4E7BD8-4EAD-4D5B-8C9C-74C4679D3C06}" type="presOf" srcId="{FC8E941B-B1F0-497B-BEED-15ACF3FD4058}" destId="{B819647C-74B8-4F36-B476-594EBC5F657F}" srcOrd="0" destOrd="2" presId="urn:microsoft.com/office/officeart/2005/8/layout/vList5"/>
    <dgm:cxn modelId="{3D7EA8E8-4DBA-481B-8EE2-DBE36490B25C}" srcId="{9D45E6A2-8A36-4D00-92FF-89F93C250E44}" destId="{3CE8D517-BC29-4B1A-ADF9-0764C150C2FB}" srcOrd="0" destOrd="0" parTransId="{07CFE596-1CDC-4877-A88E-58AE963841CA}" sibTransId="{7AE3065D-5ACC-4036-9D46-4AE7C0620B75}"/>
    <dgm:cxn modelId="{5985F2E0-BA00-486F-97E0-3F8F373827B2}" srcId="{3CE8D517-BC29-4B1A-ADF9-0764C150C2FB}" destId="{55BF09A9-C402-4244-A5F8-F864B71B586F}" srcOrd="1" destOrd="0" parTransId="{82EF0D6F-7795-4419-8466-FE925EAA7A72}" sibTransId="{26938EA1-0135-4B1D-9A08-4D50B4159F21}"/>
    <dgm:cxn modelId="{430FA1C3-C9B6-41DA-8704-0B7DD2A04BEB}" type="presOf" srcId="{9D45E6A2-8A36-4D00-92FF-89F93C250E44}" destId="{9C684AB3-914D-470D-BA43-F8A999B73BA3}" srcOrd="0" destOrd="0" presId="urn:microsoft.com/office/officeart/2005/8/layout/vList5"/>
    <dgm:cxn modelId="{F1890620-337C-4BDD-A4CD-9997B255DBBF}" type="presOf" srcId="{57215A9F-749F-4272-AAB7-69E56C1528E2}" destId="{CF555B57-262C-4A9A-A48B-596E522C8F15}" srcOrd="0" destOrd="0" presId="urn:microsoft.com/office/officeart/2005/8/layout/vList5"/>
    <dgm:cxn modelId="{5F6E1DCA-C6C0-4D72-A819-55AF69B24F89}" type="presOf" srcId="{2B3287DC-4957-4E0E-BFE5-CAE7F106A143}" destId="{B819647C-74B8-4F36-B476-594EBC5F657F}" srcOrd="0" destOrd="0" presId="urn:microsoft.com/office/officeart/2005/8/layout/vList5"/>
    <dgm:cxn modelId="{F62E2878-FE5D-45F7-BF6E-9E49188352ED}" type="presOf" srcId="{F48BC318-00E2-4252-8F06-339816E87FCD}" destId="{29D892F9-9321-4FD9-8370-27BF5180948E}" srcOrd="0" destOrd="1" presId="urn:microsoft.com/office/officeart/2005/8/layout/vList5"/>
    <dgm:cxn modelId="{A3BFE547-3A68-4C75-8C76-62991845E9D3}" srcId="{57215A9F-749F-4272-AAB7-69E56C1528E2}" destId="{307C9EAB-DD84-4552-8260-23A262565A31}" srcOrd="0" destOrd="0" parTransId="{BDCD2633-49C5-4133-83EF-37D87642A6F3}" sibTransId="{0B36B4A1-6956-49DC-AF9A-E2CBB25A4348}"/>
    <dgm:cxn modelId="{FE6F6DC5-8461-435B-8468-DF0FE9F5C1EA}" srcId="{D11E0E95-E1ED-4838-998B-655ABFD25B53}" destId="{736B4428-2DAD-4AC4-95FD-9FE0233E98AC}" srcOrd="1" destOrd="0" parTransId="{CAB9C94F-A322-4C4D-935E-D270A2CAAEFB}" sibTransId="{154098FB-7D35-434C-B97E-DD2FE290624C}"/>
    <dgm:cxn modelId="{EF1101F5-2641-40E0-B50A-CCAC17BA222D}" type="presOf" srcId="{D962767E-F261-4755-A746-1592606AB7E1}" destId="{5FF2CDD9-756B-4AB6-BF26-7B5EF758A9B7}" srcOrd="0" destOrd="0" presId="urn:microsoft.com/office/officeart/2005/8/layout/vList5"/>
    <dgm:cxn modelId="{F9FA3277-BFFE-47A7-957E-F955A2F2D609}" srcId="{3CE8D517-BC29-4B1A-ADF9-0764C150C2FB}" destId="{C3275284-07D3-4C82-A011-AD214704BA42}" srcOrd="3" destOrd="0" parTransId="{B81D5C3D-2991-4B1C-A12E-2E86A4D33FB6}" sibTransId="{F4312B46-E8CB-4FAD-BAE8-3D96634A24AF}"/>
    <dgm:cxn modelId="{CED01EB4-CDA5-4738-A1E9-736ACE2A299D}" type="presOf" srcId="{55BF09A9-C402-4244-A5F8-F864B71B586F}" destId="{B819647C-74B8-4F36-B476-594EBC5F657F}" srcOrd="0" destOrd="1" presId="urn:microsoft.com/office/officeart/2005/8/layout/vList5"/>
    <dgm:cxn modelId="{764E0EB5-327A-4EE4-85CB-CB361C4A8A83}" srcId="{207179E8-0B81-40F6-8231-DC16D95D7E66}" destId="{80658C3F-F15B-4574-965B-339102C3BB86}" srcOrd="1" destOrd="0" parTransId="{A9375933-2EDF-4935-B4E7-D19C809E918E}" sibTransId="{56C93DBF-9A7E-4E14-83BC-61389E43167B}"/>
    <dgm:cxn modelId="{734EAB61-4380-4699-865E-8E370E3603DB}" srcId="{D11E0E95-E1ED-4838-998B-655ABFD25B53}" destId="{27CE4555-CB18-4256-BC2B-5528550A97F1}" srcOrd="2" destOrd="0" parTransId="{0DB4C320-B13D-4133-A358-F2F19CDD83ED}" sibTransId="{77DF2444-24B2-4239-B6FE-45520CAA636C}"/>
    <dgm:cxn modelId="{4A0A2CEF-83E7-4602-B700-FA8B65035E57}" srcId="{3CE8D517-BC29-4B1A-ADF9-0764C150C2FB}" destId="{A7FE6C3C-326F-4057-9928-D39D4B50A7E8}" srcOrd="4" destOrd="0" parTransId="{B020FE3A-1F9C-4955-BE3D-E0CD282C7921}" sibTransId="{B1A0FEA2-B711-4C9D-A875-2514D06EBBC8}"/>
    <dgm:cxn modelId="{D1E47F34-06B9-4115-B3B5-402C9564F611}" type="presOf" srcId="{27CE4555-CB18-4256-BC2B-5528550A97F1}" destId="{4B94B373-3504-47A5-A0F8-2D99B23184BA}" srcOrd="0" destOrd="2" presId="urn:microsoft.com/office/officeart/2005/8/layout/vList5"/>
    <dgm:cxn modelId="{8EC1DC8F-37CC-4942-AF44-7351B72498D5}" srcId="{9D45E6A2-8A36-4D00-92FF-89F93C250E44}" destId="{D11E0E95-E1ED-4838-998B-655ABFD25B53}" srcOrd="3" destOrd="0" parTransId="{A7880440-7B1F-4107-B9C5-A37B0D493124}" sibTransId="{A4E2EFEF-961F-4321-8A93-DA22A274D34E}"/>
    <dgm:cxn modelId="{646A6CF4-5960-4AF6-B67A-2E42C373479D}" srcId="{3CE8D517-BC29-4B1A-ADF9-0764C150C2FB}" destId="{FC8E941B-B1F0-497B-BEED-15ACF3FD4058}" srcOrd="2" destOrd="0" parTransId="{F6AC85B9-2012-4F91-8646-6DDD6D336655}" sibTransId="{5DBD529B-598A-4EE4-A936-CAF8B90B4393}"/>
    <dgm:cxn modelId="{4EDC1AF3-22BB-4084-8418-5225E50925B5}" srcId="{207179E8-0B81-40F6-8231-DC16D95D7E66}" destId="{D962767E-F261-4755-A746-1592606AB7E1}" srcOrd="0" destOrd="0" parTransId="{6925DFBF-CE9D-4319-9ACE-A02A8940613B}" sibTransId="{B717F3A3-B921-4F33-99AF-E61BAEEEC3EF}"/>
    <dgm:cxn modelId="{0B60FD69-8CA1-41E5-9FBE-213ACE14DEE9}" srcId="{9D45E6A2-8A36-4D00-92FF-89F93C250E44}" destId="{207179E8-0B81-40F6-8231-DC16D95D7E66}" srcOrd="2" destOrd="0" parTransId="{E094EA28-51E9-4927-B1B5-E6AC7F876DF6}" sibTransId="{270E16B6-7AEE-44B3-9B77-576634DDC3D1}"/>
    <dgm:cxn modelId="{E3102AD1-5FB9-4E11-BBAF-056072077BC3}" srcId="{D11E0E95-E1ED-4838-998B-655ABFD25B53}" destId="{46B3D9C6-7587-4D21-A967-07D6C3142234}" srcOrd="0" destOrd="0" parTransId="{A7EB5908-BF74-48B5-AF48-AB51F5DEDC67}" sibTransId="{C7E46DBF-5F07-4CD1-82BC-C76C6DD49AF9}"/>
    <dgm:cxn modelId="{84CEEFFA-5213-41B8-853F-5E2CDCFF52B1}" type="presParOf" srcId="{9C684AB3-914D-470D-BA43-F8A999B73BA3}" destId="{D7FE6D92-A827-4F5B-9103-3DC9610CF5FF}" srcOrd="0" destOrd="0" presId="urn:microsoft.com/office/officeart/2005/8/layout/vList5"/>
    <dgm:cxn modelId="{4C433877-A4A4-4080-903B-584A425BD606}" type="presParOf" srcId="{D7FE6D92-A827-4F5B-9103-3DC9610CF5FF}" destId="{D9D81550-6C32-437D-8B99-81864B87FCD4}" srcOrd="0" destOrd="0" presId="urn:microsoft.com/office/officeart/2005/8/layout/vList5"/>
    <dgm:cxn modelId="{ECA7BAFB-FB9D-44B1-8EC3-329CCF3B4E02}" type="presParOf" srcId="{D7FE6D92-A827-4F5B-9103-3DC9610CF5FF}" destId="{B819647C-74B8-4F36-B476-594EBC5F657F}" srcOrd="1" destOrd="0" presId="urn:microsoft.com/office/officeart/2005/8/layout/vList5"/>
    <dgm:cxn modelId="{B9B8FDE3-68BD-4ECE-AAC2-D58C3DE85904}" type="presParOf" srcId="{9C684AB3-914D-470D-BA43-F8A999B73BA3}" destId="{BBA57AAC-F90A-41D1-89FC-E8665C397677}" srcOrd="1" destOrd="0" presId="urn:microsoft.com/office/officeart/2005/8/layout/vList5"/>
    <dgm:cxn modelId="{A5BD0B51-3F8B-4F92-A80B-17F1C6A929A9}" type="presParOf" srcId="{9C684AB3-914D-470D-BA43-F8A999B73BA3}" destId="{4BFBBD1D-EBCF-49FD-A066-CBEEFF80B901}" srcOrd="2" destOrd="0" presId="urn:microsoft.com/office/officeart/2005/8/layout/vList5"/>
    <dgm:cxn modelId="{C82F10CA-AFCD-48C1-A24F-171327478BED}" type="presParOf" srcId="{4BFBBD1D-EBCF-49FD-A066-CBEEFF80B901}" destId="{CF555B57-262C-4A9A-A48B-596E522C8F15}" srcOrd="0" destOrd="0" presId="urn:microsoft.com/office/officeart/2005/8/layout/vList5"/>
    <dgm:cxn modelId="{964668F9-CC0C-41CB-8F28-7C907B96F575}" type="presParOf" srcId="{4BFBBD1D-EBCF-49FD-A066-CBEEFF80B901}" destId="{29D892F9-9321-4FD9-8370-27BF5180948E}" srcOrd="1" destOrd="0" presId="urn:microsoft.com/office/officeart/2005/8/layout/vList5"/>
    <dgm:cxn modelId="{4AE0246A-68DE-4F7F-93E2-2EC1BFDC5813}" type="presParOf" srcId="{9C684AB3-914D-470D-BA43-F8A999B73BA3}" destId="{48F02F23-592E-43F3-A29C-C3BC767D53D9}" srcOrd="3" destOrd="0" presId="urn:microsoft.com/office/officeart/2005/8/layout/vList5"/>
    <dgm:cxn modelId="{3487A3BA-8F51-4060-8145-E339075C0F15}" type="presParOf" srcId="{9C684AB3-914D-470D-BA43-F8A999B73BA3}" destId="{8DB34974-4128-4791-A1EC-875ED16833E3}" srcOrd="4" destOrd="0" presId="urn:microsoft.com/office/officeart/2005/8/layout/vList5"/>
    <dgm:cxn modelId="{7A325185-10C7-46FE-B1F1-00A1A4865289}" type="presParOf" srcId="{8DB34974-4128-4791-A1EC-875ED16833E3}" destId="{FDC9C178-4BAE-46A4-883B-FCDEDD0B7A4A}" srcOrd="0" destOrd="0" presId="urn:microsoft.com/office/officeart/2005/8/layout/vList5"/>
    <dgm:cxn modelId="{62B0ADB0-CB28-4D1C-B8B3-A317D91DC66B}" type="presParOf" srcId="{8DB34974-4128-4791-A1EC-875ED16833E3}" destId="{5FF2CDD9-756B-4AB6-BF26-7B5EF758A9B7}" srcOrd="1" destOrd="0" presId="urn:microsoft.com/office/officeart/2005/8/layout/vList5"/>
    <dgm:cxn modelId="{2E9C7A99-EFE9-472F-AF66-57F83A4AD7DE}" type="presParOf" srcId="{9C684AB3-914D-470D-BA43-F8A999B73BA3}" destId="{F12AA082-95CA-439D-B812-D1908D3DE928}" srcOrd="5" destOrd="0" presId="urn:microsoft.com/office/officeart/2005/8/layout/vList5"/>
    <dgm:cxn modelId="{088B9E96-CE53-42BE-83E7-A453B86763E6}" type="presParOf" srcId="{9C684AB3-914D-470D-BA43-F8A999B73BA3}" destId="{5963C2E2-9DCE-4330-A2EF-3CE51DEA4E9B}" srcOrd="6" destOrd="0" presId="urn:microsoft.com/office/officeart/2005/8/layout/vList5"/>
    <dgm:cxn modelId="{192DBD04-C86C-47C9-BB09-015CCB0F4D14}" type="presParOf" srcId="{5963C2E2-9DCE-4330-A2EF-3CE51DEA4E9B}" destId="{696B50CE-5647-4210-BF3D-5B67989EDBE3}" srcOrd="0" destOrd="0" presId="urn:microsoft.com/office/officeart/2005/8/layout/vList5"/>
    <dgm:cxn modelId="{A80B0B8A-BE0B-482B-84AB-611FF1E815C8}" type="presParOf" srcId="{5963C2E2-9DCE-4330-A2EF-3CE51DEA4E9B}" destId="{4B94B373-3504-47A5-A0F8-2D99B23184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45E6A2-8A36-4D00-92FF-89F93C250E44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CE8D517-BC29-4B1A-ADF9-0764C150C2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Объекты</a:t>
          </a:r>
          <a:endParaRPr lang="ru-RU" sz="2000" b="1" dirty="0">
            <a:solidFill>
              <a:schemeClr val="tx1"/>
            </a:solidFill>
          </a:endParaRPr>
        </a:p>
      </dgm:t>
    </dgm:pt>
    <dgm:pt modelId="{07CFE596-1CDC-4877-A88E-58AE963841CA}" type="parTrans" cxnId="{3D7EA8E8-4DBA-481B-8EE2-DBE36490B25C}">
      <dgm:prSet/>
      <dgm:spPr/>
      <dgm:t>
        <a:bodyPr/>
        <a:lstStyle/>
        <a:p>
          <a:endParaRPr lang="ru-RU"/>
        </a:p>
      </dgm:t>
    </dgm:pt>
    <dgm:pt modelId="{7AE3065D-5ACC-4036-9D46-4AE7C0620B75}" type="sibTrans" cxnId="{3D7EA8E8-4DBA-481B-8EE2-DBE36490B25C}">
      <dgm:prSet/>
      <dgm:spPr/>
      <dgm:t>
        <a:bodyPr/>
        <a:lstStyle/>
        <a:p>
          <a:endParaRPr lang="ru-RU"/>
        </a:p>
      </dgm:t>
    </dgm:pt>
    <dgm:pt modelId="{57215A9F-749F-4272-AAB7-69E56C1528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Особенности договора</a:t>
          </a:r>
          <a:endParaRPr lang="ru-RU" sz="2000" b="1" dirty="0">
            <a:solidFill>
              <a:schemeClr val="tx1"/>
            </a:solidFill>
          </a:endParaRPr>
        </a:p>
      </dgm:t>
    </dgm:pt>
    <dgm:pt modelId="{37078D24-344D-4436-BB43-A647E6B7C421}" type="parTrans" cxnId="{59BC7FD9-0751-4009-B659-F9A96E1211EF}">
      <dgm:prSet/>
      <dgm:spPr/>
      <dgm:t>
        <a:bodyPr/>
        <a:lstStyle/>
        <a:p>
          <a:endParaRPr lang="ru-RU"/>
        </a:p>
      </dgm:t>
    </dgm:pt>
    <dgm:pt modelId="{ADF8516A-3119-48AA-BF93-1BECB5481FBF}" type="sibTrans" cxnId="{59BC7FD9-0751-4009-B659-F9A96E1211EF}">
      <dgm:prSet/>
      <dgm:spPr/>
      <dgm:t>
        <a:bodyPr/>
        <a:lstStyle/>
        <a:p>
          <a:endParaRPr lang="ru-RU"/>
        </a:p>
      </dgm:t>
    </dgm:pt>
    <dgm:pt modelId="{307C9EAB-DD84-4552-8260-23A262565A3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Основной контрактный показатель – </a:t>
          </a:r>
          <a:r>
            <a:rPr lang="en-US" sz="1800" b="1" baseline="0" dirty="0" smtClean="0"/>
            <a:t>NPV </a:t>
          </a:r>
          <a:r>
            <a:rPr lang="ru-RU" sz="1800" b="1" baseline="0" dirty="0" smtClean="0"/>
            <a:t>проекта для Заказчика («целевой эффект»)</a:t>
          </a:r>
        </a:p>
      </dgm:t>
    </dgm:pt>
    <dgm:pt modelId="{BDCD2633-49C5-4133-83EF-37D87642A6F3}" type="parTrans" cxnId="{A3BFE547-3A68-4C75-8C76-62991845E9D3}">
      <dgm:prSet/>
      <dgm:spPr/>
      <dgm:t>
        <a:bodyPr/>
        <a:lstStyle/>
        <a:p>
          <a:endParaRPr lang="ru-RU"/>
        </a:p>
      </dgm:t>
    </dgm:pt>
    <dgm:pt modelId="{0B36B4A1-6956-49DC-AF9A-E2CBB25A4348}" type="sibTrans" cxnId="{A3BFE547-3A68-4C75-8C76-62991845E9D3}">
      <dgm:prSet/>
      <dgm:spPr/>
      <dgm:t>
        <a:bodyPr/>
        <a:lstStyle/>
        <a:p>
          <a:endParaRPr lang="ru-RU"/>
        </a:p>
      </dgm:t>
    </dgm:pt>
    <dgm:pt modelId="{2B3287DC-4957-4E0E-BFE5-CAE7F106A143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Мощность -  от 15 до 44 Гкал/час</a:t>
          </a:r>
          <a:endParaRPr lang="ru-RU" sz="1800" b="1" baseline="0" dirty="0"/>
        </a:p>
      </dgm:t>
    </dgm:pt>
    <dgm:pt modelId="{36F359C8-04E3-4852-B1BE-EBBF92A1292A}" type="parTrans" cxnId="{EFCE027F-5AAA-4539-9E55-0839D1579A02}">
      <dgm:prSet/>
      <dgm:spPr/>
      <dgm:t>
        <a:bodyPr/>
        <a:lstStyle/>
        <a:p>
          <a:endParaRPr lang="ru-RU"/>
        </a:p>
      </dgm:t>
    </dgm:pt>
    <dgm:pt modelId="{D8A54FBD-31CB-42F8-8132-49B019C19FA0}" type="sibTrans" cxnId="{EFCE027F-5AAA-4539-9E55-0839D1579A02}">
      <dgm:prSet/>
      <dgm:spPr/>
      <dgm:t>
        <a:bodyPr/>
        <a:lstStyle/>
        <a:p>
          <a:endParaRPr lang="ru-RU"/>
        </a:p>
      </dgm:t>
    </dgm:pt>
    <dgm:pt modelId="{15A98970-3F68-46CF-8606-8D6881B95E2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Температурный график - 130/70˚С</a:t>
          </a:r>
          <a:endParaRPr lang="ru-RU" sz="1800" b="1" baseline="0" dirty="0"/>
        </a:p>
      </dgm:t>
    </dgm:pt>
    <dgm:pt modelId="{B8F72AC0-CD3E-40D0-85EE-A0953DD82C7B}" type="parTrans" cxnId="{1E461081-E8F6-478B-BD44-4C0E1EAD6F11}">
      <dgm:prSet/>
      <dgm:spPr/>
      <dgm:t>
        <a:bodyPr/>
        <a:lstStyle/>
        <a:p>
          <a:endParaRPr lang="ru-RU"/>
        </a:p>
      </dgm:t>
    </dgm:pt>
    <dgm:pt modelId="{7E213B0F-6F16-4685-A69C-92837674DBD8}" type="sibTrans" cxnId="{1E461081-E8F6-478B-BD44-4C0E1EAD6F11}">
      <dgm:prSet/>
      <dgm:spPr/>
      <dgm:t>
        <a:bodyPr/>
        <a:lstStyle/>
        <a:p>
          <a:endParaRPr lang="ru-RU"/>
        </a:p>
      </dgm:t>
    </dgm:pt>
    <dgm:pt modelId="{130E051B-45EA-4152-86C8-D53DD4B1A821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Срок контракта – 10 лет</a:t>
          </a:r>
        </a:p>
      </dgm:t>
    </dgm:pt>
    <dgm:pt modelId="{7D3A7202-0337-4657-A02F-8BE85FD186A9}" type="parTrans" cxnId="{9997110D-893B-46EE-9AFE-9D1AA1611552}">
      <dgm:prSet/>
      <dgm:spPr/>
      <dgm:t>
        <a:bodyPr/>
        <a:lstStyle/>
        <a:p>
          <a:endParaRPr lang="ru-RU"/>
        </a:p>
      </dgm:t>
    </dgm:pt>
    <dgm:pt modelId="{38E6B013-40E6-442C-803B-416032E28A5C}" type="sibTrans" cxnId="{9997110D-893B-46EE-9AFE-9D1AA1611552}">
      <dgm:prSet/>
      <dgm:spPr/>
      <dgm:t>
        <a:bodyPr/>
        <a:lstStyle/>
        <a:p>
          <a:endParaRPr lang="ru-RU"/>
        </a:p>
      </dgm:t>
    </dgm:pt>
    <dgm:pt modelId="{7B49D10C-4770-492A-AB62-90E4C7333BD6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 Ограничение на график платежей (на кассовый разрыв)</a:t>
          </a:r>
        </a:p>
      </dgm:t>
    </dgm:pt>
    <dgm:pt modelId="{B9DE82AE-3CE5-4A8C-9E17-0582692B7715}" type="parTrans" cxnId="{91DDA552-ADE6-442B-80F7-BCA27E5A4EF4}">
      <dgm:prSet/>
      <dgm:spPr/>
      <dgm:t>
        <a:bodyPr/>
        <a:lstStyle/>
        <a:p>
          <a:endParaRPr lang="ru-RU"/>
        </a:p>
      </dgm:t>
    </dgm:pt>
    <dgm:pt modelId="{DE519C43-9BBD-4C17-A67B-CD410D879D8F}" type="sibTrans" cxnId="{91DDA552-ADE6-442B-80F7-BCA27E5A4EF4}">
      <dgm:prSet/>
      <dgm:spPr/>
      <dgm:t>
        <a:bodyPr/>
        <a:lstStyle/>
        <a:p>
          <a:endParaRPr lang="ru-RU"/>
        </a:p>
      </dgm:t>
    </dgm:pt>
    <dgm:pt modelId="{9920CAFF-B9C9-470A-BB98-3EF643EB794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Ограничение цены договора  через коэффициент к объему кап. вложений</a:t>
          </a:r>
        </a:p>
      </dgm:t>
    </dgm:pt>
    <dgm:pt modelId="{8504131D-844C-4C03-8951-7515FCF3063D}" type="parTrans" cxnId="{CE611FCE-2A7A-4AFD-9E64-80BF567727BF}">
      <dgm:prSet/>
      <dgm:spPr/>
      <dgm:t>
        <a:bodyPr/>
        <a:lstStyle/>
        <a:p>
          <a:endParaRPr lang="ru-RU"/>
        </a:p>
      </dgm:t>
    </dgm:pt>
    <dgm:pt modelId="{3C7181A8-903F-43E2-BF0E-863CF3009068}" type="sibTrans" cxnId="{CE611FCE-2A7A-4AFD-9E64-80BF567727BF}">
      <dgm:prSet/>
      <dgm:spPr/>
      <dgm:t>
        <a:bodyPr/>
        <a:lstStyle/>
        <a:p>
          <a:endParaRPr lang="ru-RU"/>
        </a:p>
      </dgm:t>
    </dgm:pt>
    <dgm:pt modelId="{880D1C2C-136E-4029-BE4B-88FD308CFC79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Укрупнение источников теплоснабжения с ликвидацией двух котельных</a:t>
          </a:r>
          <a:endParaRPr lang="ru-RU" sz="1800" b="1" baseline="0" dirty="0"/>
        </a:p>
      </dgm:t>
    </dgm:pt>
    <dgm:pt modelId="{6488AA80-B53C-44C1-BB0A-2D0344C80EB6}" type="parTrans" cxnId="{CDDF771A-BD87-45DE-AD05-D58C5138B513}">
      <dgm:prSet/>
      <dgm:spPr/>
      <dgm:t>
        <a:bodyPr/>
        <a:lstStyle/>
        <a:p>
          <a:endParaRPr lang="ru-RU"/>
        </a:p>
      </dgm:t>
    </dgm:pt>
    <dgm:pt modelId="{67014835-C363-4D86-B980-21F1909A97C6}" type="sibTrans" cxnId="{CDDF771A-BD87-45DE-AD05-D58C5138B513}">
      <dgm:prSet/>
      <dgm:spPr/>
      <dgm:t>
        <a:bodyPr/>
        <a:lstStyle/>
        <a:p>
          <a:endParaRPr lang="ru-RU"/>
        </a:p>
      </dgm:t>
    </dgm:pt>
    <dgm:pt modelId="{C9E832A1-18D1-4352-9F38-1DD5561CF02B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Гибкость для ЭСКО в определении объектов и объемов реконструкции</a:t>
          </a:r>
        </a:p>
      </dgm:t>
    </dgm:pt>
    <dgm:pt modelId="{4CD638C5-825A-4CC9-9E09-04E90659A554}" type="parTrans" cxnId="{F9BCFA98-6132-4E0C-A3DF-0E97278DB572}">
      <dgm:prSet/>
      <dgm:spPr/>
      <dgm:t>
        <a:bodyPr/>
        <a:lstStyle/>
        <a:p>
          <a:endParaRPr lang="ru-RU"/>
        </a:p>
      </dgm:t>
    </dgm:pt>
    <dgm:pt modelId="{D22A758F-377B-4572-8E2E-B10DEB33CC6A}" type="sibTrans" cxnId="{F9BCFA98-6132-4E0C-A3DF-0E97278DB572}">
      <dgm:prSet/>
      <dgm:spPr/>
      <dgm:t>
        <a:bodyPr/>
        <a:lstStyle/>
        <a:p>
          <a:endParaRPr lang="ru-RU"/>
        </a:p>
      </dgm:t>
    </dgm:pt>
    <dgm:pt modelId="{CF8ADDA7-8195-4EB7-977D-C213F848BF32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800" b="1" baseline="0" dirty="0" smtClean="0"/>
            <a:t> Платежи по контракту – индексированный аннуитет</a:t>
          </a:r>
        </a:p>
      </dgm:t>
    </dgm:pt>
    <dgm:pt modelId="{3B7B7742-356F-45B9-9DF2-BA1E09AAE9F8}" type="parTrans" cxnId="{59691CE0-20E9-4245-A72A-016693CE9EDE}">
      <dgm:prSet/>
      <dgm:spPr/>
      <dgm:t>
        <a:bodyPr/>
        <a:lstStyle/>
        <a:p>
          <a:endParaRPr lang="ru-RU"/>
        </a:p>
      </dgm:t>
    </dgm:pt>
    <dgm:pt modelId="{AB9042C6-DD7E-4290-AB22-8AE8C1706093}" type="sibTrans" cxnId="{59691CE0-20E9-4245-A72A-016693CE9EDE}">
      <dgm:prSet/>
      <dgm:spPr/>
      <dgm:t>
        <a:bodyPr/>
        <a:lstStyle/>
        <a:p>
          <a:endParaRPr lang="ru-RU"/>
        </a:p>
      </dgm:t>
    </dgm:pt>
    <dgm:pt modelId="{9C684AB3-914D-470D-BA43-F8A999B73BA3}" type="pres">
      <dgm:prSet presAssocID="{9D45E6A2-8A36-4D00-92FF-89F93C250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FE6D92-A827-4F5B-9103-3DC9610CF5FF}" type="pres">
      <dgm:prSet presAssocID="{3CE8D517-BC29-4B1A-ADF9-0764C150C2FB}" presName="linNode" presStyleCnt="0"/>
      <dgm:spPr/>
      <dgm:t>
        <a:bodyPr/>
        <a:lstStyle/>
        <a:p>
          <a:endParaRPr lang="ru-RU"/>
        </a:p>
      </dgm:t>
    </dgm:pt>
    <dgm:pt modelId="{D9D81550-6C32-437D-8B99-81864B87FCD4}" type="pres">
      <dgm:prSet presAssocID="{3CE8D517-BC29-4B1A-ADF9-0764C150C2FB}" presName="parentText" presStyleLbl="node1" presStyleIdx="0" presStyleCnt="2" custScaleX="67339" custScaleY="30217" custLinFactNeighborX="-3657" custLinFactNeighborY="-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9647C-74B8-4F36-B476-594EBC5F657F}" type="pres">
      <dgm:prSet presAssocID="{3CE8D517-BC29-4B1A-ADF9-0764C150C2FB}" presName="descendantText" presStyleLbl="alignAccFollowNode1" presStyleIdx="0" presStyleCnt="2" custScaleX="108690" custScaleY="38515" custLinFactNeighborX="-1036" custLinFactNeighborY="-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7AAC-F90A-41D1-89FC-E8665C397677}" type="pres">
      <dgm:prSet presAssocID="{7AE3065D-5ACC-4036-9D46-4AE7C0620B75}" presName="sp" presStyleCnt="0"/>
      <dgm:spPr/>
      <dgm:t>
        <a:bodyPr/>
        <a:lstStyle/>
        <a:p>
          <a:endParaRPr lang="ru-RU"/>
        </a:p>
      </dgm:t>
    </dgm:pt>
    <dgm:pt modelId="{4BFBBD1D-EBCF-49FD-A066-CBEEFF80B901}" type="pres">
      <dgm:prSet presAssocID="{57215A9F-749F-4272-AAB7-69E56C1528E2}" presName="linNode" presStyleCnt="0"/>
      <dgm:spPr/>
      <dgm:t>
        <a:bodyPr/>
        <a:lstStyle/>
        <a:p>
          <a:endParaRPr lang="ru-RU"/>
        </a:p>
      </dgm:t>
    </dgm:pt>
    <dgm:pt modelId="{CF555B57-262C-4A9A-A48B-596E522C8F15}" type="pres">
      <dgm:prSet presAssocID="{57215A9F-749F-4272-AAB7-69E56C1528E2}" presName="parentText" presStyleLbl="node1" presStyleIdx="1" presStyleCnt="2" custScaleX="67339" custScaleY="54099" custLinFactNeighborX="-4278" custLinFactNeighborY="-1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92F9-9321-4FD9-8370-27BF5180948E}" type="pres">
      <dgm:prSet presAssocID="{57215A9F-749F-4272-AAB7-69E56C1528E2}" presName="descendantText" presStyleLbl="alignAccFollowNode1" presStyleIdx="1" presStyleCnt="2" custScaleX="106963" custScaleY="8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FD493-6848-4236-AD81-80D68C65F6E4}" type="presOf" srcId="{7B49D10C-4770-492A-AB62-90E4C7333BD6}" destId="{29D892F9-9321-4FD9-8370-27BF5180948E}" srcOrd="0" destOrd="4" presId="urn:microsoft.com/office/officeart/2005/8/layout/vList5"/>
    <dgm:cxn modelId="{A3BFE547-3A68-4C75-8C76-62991845E9D3}" srcId="{57215A9F-749F-4272-AAB7-69E56C1528E2}" destId="{307C9EAB-DD84-4552-8260-23A262565A31}" srcOrd="0" destOrd="0" parTransId="{BDCD2633-49C5-4133-83EF-37D87642A6F3}" sibTransId="{0B36B4A1-6956-49DC-AF9A-E2CBB25A4348}"/>
    <dgm:cxn modelId="{59691CE0-20E9-4245-A72A-016693CE9EDE}" srcId="{57215A9F-749F-4272-AAB7-69E56C1528E2}" destId="{CF8ADDA7-8195-4EB7-977D-C213F848BF32}" srcOrd="3" destOrd="0" parTransId="{3B7B7742-356F-45B9-9DF2-BA1E09AAE9F8}" sibTransId="{AB9042C6-DD7E-4290-AB22-8AE8C1706093}"/>
    <dgm:cxn modelId="{335C7630-6FB1-4A1C-BA0D-4A05CC05FF93}" type="presOf" srcId="{2B3287DC-4957-4E0E-BFE5-CAE7F106A143}" destId="{B819647C-74B8-4F36-B476-594EBC5F657F}" srcOrd="0" destOrd="0" presId="urn:microsoft.com/office/officeart/2005/8/layout/vList5"/>
    <dgm:cxn modelId="{EFCE027F-5AAA-4539-9E55-0839D1579A02}" srcId="{3CE8D517-BC29-4B1A-ADF9-0764C150C2FB}" destId="{2B3287DC-4957-4E0E-BFE5-CAE7F106A143}" srcOrd="0" destOrd="0" parTransId="{36F359C8-04E3-4852-B1BE-EBBF92A1292A}" sibTransId="{D8A54FBD-31CB-42F8-8132-49B019C19FA0}"/>
    <dgm:cxn modelId="{CD7B1583-A6DE-4805-AF3A-8C03F68738E6}" type="presOf" srcId="{C9E832A1-18D1-4352-9F38-1DD5561CF02B}" destId="{29D892F9-9321-4FD9-8370-27BF5180948E}" srcOrd="0" destOrd="5" presId="urn:microsoft.com/office/officeart/2005/8/layout/vList5"/>
    <dgm:cxn modelId="{B5F966B8-F364-4864-B279-F270AF04E012}" type="presOf" srcId="{CF8ADDA7-8195-4EB7-977D-C213F848BF32}" destId="{29D892F9-9321-4FD9-8370-27BF5180948E}" srcOrd="0" destOrd="3" presId="urn:microsoft.com/office/officeart/2005/8/layout/vList5"/>
    <dgm:cxn modelId="{B11B8670-2556-4787-AC8B-1A346BFD139F}" type="presOf" srcId="{130E051B-45EA-4152-86C8-D53DD4B1A821}" destId="{29D892F9-9321-4FD9-8370-27BF5180948E}" srcOrd="0" destOrd="2" presId="urn:microsoft.com/office/officeart/2005/8/layout/vList5"/>
    <dgm:cxn modelId="{F9BCFA98-6132-4E0C-A3DF-0E97278DB572}" srcId="{57215A9F-749F-4272-AAB7-69E56C1528E2}" destId="{C9E832A1-18D1-4352-9F38-1DD5561CF02B}" srcOrd="5" destOrd="0" parTransId="{4CD638C5-825A-4CC9-9E09-04E90659A554}" sibTransId="{D22A758F-377B-4572-8E2E-B10DEB33CC6A}"/>
    <dgm:cxn modelId="{9997110D-893B-46EE-9AFE-9D1AA1611552}" srcId="{57215A9F-749F-4272-AAB7-69E56C1528E2}" destId="{130E051B-45EA-4152-86C8-D53DD4B1A821}" srcOrd="2" destOrd="0" parTransId="{7D3A7202-0337-4657-A02F-8BE85FD186A9}" sibTransId="{38E6B013-40E6-442C-803B-416032E28A5C}"/>
    <dgm:cxn modelId="{1E461081-E8F6-478B-BD44-4C0E1EAD6F11}" srcId="{3CE8D517-BC29-4B1A-ADF9-0764C150C2FB}" destId="{15A98970-3F68-46CF-8606-8D6881B95E26}" srcOrd="1" destOrd="0" parTransId="{B8F72AC0-CD3E-40D0-85EE-A0953DD82C7B}" sibTransId="{7E213B0F-6F16-4685-A69C-92837674DBD8}"/>
    <dgm:cxn modelId="{59BC7FD9-0751-4009-B659-F9A96E1211EF}" srcId="{9D45E6A2-8A36-4D00-92FF-89F93C250E44}" destId="{57215A9F-749F-4272-AAB7-69E56C1528E2}" srcOrd="1" destOrd="0" parTransId="{37078D24-344D-4436-BB43-A647E6B7C421}" sibTransId="{ADF8516A-3119-48AA-BF93-1BECB5481FBF}"/>
    <dgm:cxn modelId="{A5453FE1-EACF-48A0-A9CF-4C170FD6C971}" type="presOf" srcId="{3CE8D517-BC29-4B1A-ADF9-0764C150C2FB}" destId="{D9D81550-6C32-437D-8B99-81864B87FCD4}" srcOrd="0" destOrd="0" presId="urn:microsoft.com/office/officeart/2005/8/layout/vList5"/>
    <dgm:cxn modelId="{CDDF771A-BD87-45DE-AD05-D58C5138B513}" srcId="{3CE8D517-BC29-4B1A-ADF9-0764C150C2FB}" destId="{880D1C2C-136E-4029-BE4B-88FD308CFC79}" srcOrd="2" destOrd="0" parTransId="{6488AA80-B53C-44C1-BB0A-2D0344C80EB6}" sibTransId="{67014835-C363-4D86-B980-21F1909A97C6}"/>
    <dgm:cxn modelId="{CE611FCE-2A7A-4AFD-9E64-80BF567727BF}" srcId="{57215A9F-749F-4272-AAB7-69E56C1528E2}" destId="{9920CAFF-B9C9-470A-BB98-3EF643EB794B}" srcOrd="1" destOrd="0" parTransId="{8504131D-844C-4C03-8951-7515FCF3063D}" sibTransId="{3C7181A8-903F-43E2-BF0E-863CF3009068}"/>
    <dgm:cxn modelId="{BEB3841B-B140-4B69-909C-2F36C11BFE64}" type="presOf" srcId="{880D1C2C-136E-4029-BE4B-88FD308CFC79}" destId="{B819647C-74B8-4F36-B476-594EBC5F657F}" srcOrd="0" destOrd="2" presId="urn:microsoft.com/office/officeart/2005/8/layout/vList5"/>
    <dgm:cxn modelId="{3D7EA8E8-4DBA-481B-8EE2-DBE36490B25C}" srcId="{9D45E6A2-8A36-4D00-92FF-89F93C250E44}" destId="{3CE8D517-BC29-4B1A-ADF9-0764C150C2FB}" srcOrd="0" destOrd="0" parTransId="{07CFE596-1CDC-4877-A88E-58AE963841CA}" sibTransId="{7AE3065D-5ACC-4036-9D46-4AE7C0620B75}"/>
    <dgm:cxn modelId="{59110F4F-5AE8-44BA-A220-F8F798ED45AC}" type="presOf" srcId="{15A98970-3F68-46CF-8606-8D6881B95E26}" destId="{B819647C-74B8-4F36-B476-594EBC5F657F}" srcOrd="0" destOrd="1" presId="urn:microsoft.com/office/officeart/2005/8/layout/vList5"/>
    <dgm:cxn modelId="{4A98B24A-5BE4-468C-8099-B029D0BC7255}" type="presOf" srcId="{57215A9F-749F-4272-AAB7-69E56C1528E2}" destId="{CF555B57-262C-4A9A-A48B-596E522C8F15}" srcOrd="0" destOrd="0" presId="urn:microsoft.com/office/officeart/2005/8/layout/vList5"/>
    <dgm:cxn modelId="{91DDA552-ADE6-442B-80F7-BCA27E5A4EF4}" srcId="{57215A9F-749F-4272-AAB7-69E56C1528E2}" destId="{7B49D10C-4770-492A-AB62-90E4C7333BD6}" srcOrd="4" destOrd="0" parTransId="{B9DE82AE-3CE5-4A8C-9E17-0582692B7715}" sibTransId="{DE519C43-9BBD-4C17-A67B-CD410D879D8F}"/>
    <dgm:cxn modelId="{C39831FD-DE05-417E-BE63-8C9493CD5048}" type="presOf" srcId="{9D45E6A2-8A36-4D00-92FF-89F93C250E44}" destId="{9C684AB3-914D-470D-BA43-F8A999B73BA3}" srcOrd="0" destOrd="0" presId="urn:microsoft.com/office/officeart/2005/8/layout/vList5"/>
    <dgm:cxn modelId="{0FA8C202-2335-459D-8127-99B860D9BEC5}" type="presOf" srcId="{9920CAFF-B9C9-470A-BB98-3EF643EB794B}" destId="{29D892F9-9321-4FD9-8370-27BF5180948E}" srcOrd="0" destOrd="1" presId="urn:microsoft.com/office/officeart/2005/8/layout/vList5"/>
    <dgm:cxn modelId="{86BA6BCA-32A2-43E0-B93D-83D8BB86F2BE}" type="presOf" srcId="{307C9EAB-DD84-4552-8260-23A262565A31}" destId="{29D892F9-9321-4FD9-8370-27BF5180948E}" srcOrd="0" destOrd="0" presId="urn:microsoft.com/office/officeart/2005/8/layout/vList5"/>
    <dgm:cxn modelId="{060A2430-275D-4B82-A0E7-8878FB324533}" type="presParOf" srcId="{9C684AB3-914D-470D-BA43-F8A999B73BA3}" destId="{D7FE6D92-A827-4F5B-9103-3DC9610CF5FF}" srcOrd="0" destOrd="0" presId="urn:microsoft.com/office/officeart/2005/8/layout/vList5"/>
    <dgm:cxn modelId="{37D70825-982E-41A0-B682-769DB468CB5C}" type="presParOf" srcId="{D7FE6D92-A827-4F5B-9103-3DC9610CF5FF}" destId="{D9D81550-6C32-437D-8B99-81864B87FCD4}" srcOrd="0" destOrd="0" presId="urn:microsoft.com/office/officeart/2005/8/layout/vList5"/>
    <dgm:cxn modelId="{4E04C9A5-6AD7-4B8D-9CEC-62776FACC6F8}" type="presParOf" srcId="{D7FE6D92-A827-4F5B-9103-3DC9610CF5FF}" destId="{B819647C-74B8-4F36-B476-594EBC5F657F}" srcOrd="1" destOrd="0" presId="urn:microsoft.com/office/officeart/2005/8/layout/vList5"/>
    <dgm:cxn modelId="{9686C4B2-370C-47BD-A7BD-DBD8305AD0BE}" type="presParOf" srcId="{9C684AB3-914D-470D-BA43-F8A999B73BA3}" destId="{BBA57AAC-F90A-41D1-89FC-E8665C397677}" srcOrd="1" destOrd="0" presId="urn:microsoft.com/office/officeart/2005/8/layout/vList5"/>
    <dgm:cxn modelId="{93C2B4C8-8E91-4C71-B61E-FACD8B650CBE}" type="presParOf" srcId="{9C684AB3-914D-470D-BA43-F8A999B73BA3}" destId="{4BFBBD1D-EBCF-49FD-A066-CBEEFF80B901}" srcOrd="2" destOrd="0" presId="urn:microsoft.com/office/officeart/2005/8/layout/vList5"/>
    <dgm:cxn modelId="{ABD269F9-8DDC-429B-886B-67BBD93793C1}" type="presParOf" srcId="{4BFBBD1D-EBCF-49FD-A066-CBEEFF80B901}" destId="{CF555B57-262C-4A9A-A48B-596E522C8F15}" srcOrd="0" destOrd="0" presId="urn:microsoft.com/office/officeart/2005/8/layout/vList5"/>
    <dgm:cxn modelId="{D4AB702D-B571-490B-95FC-D5C906476B7F}" type="presParOf" srcId="{4BFBBD1D-EBCF-49FD-A066-CBEEFF80B901}" destId="{29D892F9-9321-4FD9-8370-27BF51809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B20EEB-1736-4EBD-A8E8-89C491209E83}">
      <dsp:nvSpPr>
        <dsp:cNvPr id="0" name=""/>
        <dsp:cNvSpPr/>
      </dsp:nvSpPr>
      <dsp:spPr>
        <a:xfrm>
          <a:off x="2952" y="1464"/>
          <a:ext cx="8209465" cy="1583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Основные направления деятельности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952" y="1464"/>
        <a:ext cx="8209465" cy="1583121"/>
      </dsp:txXfrm>
    </dsp:sp>
    <dsp:sp modelId="{322F583A-4411-44C8-8018-49A0C5043ED5}">
      <dsp:nvSpPr>
        <dsp:cNvPr id="0" name=""/>
        <dsp:cNvSpPr/>
      </dsp:nvSpPr>
      <dsp:spPr>
        <a:xfrm>
          <a:off x="2952" y="1799790"/>
          <a:ext cx="2591371" cy="1583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Производство тепловой энергии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952" y="1799790"/>
        <a:ext cx="2591371" cy="1583121"/>
      </dsp:txXfrm>
    </dsp:sp>
    <dsp:sp modelId="{A7B13573-C29F-4664-8268-170661786826}">
      <dsp:nvSpPr>
        <dsp:cNvPr id="0" name=""/>
        <dsp:cNvSpPr/>
      </dsp:nvSpPr>
      <dsp:spPr>
        <a:xfrm>
          <a:off x="2811999" y="1799790"/>
          <a:ext cx="2591371" cy="1583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Транспортировка тепловой энергии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811999" y="1799790"/>
        <a:ext cx="2591371" cy="1583121"/>
      </dsp:txXfrm>
    </dsp:sp>
    <dsp:sp modelId="{9D15F23A-91D3-407C-B21D-B72816108347}">
      <dsp:nvSpPr>
        <dsp:cNvPr id="0" name=""/>
        <dsp:cNvSpPr/>
      </dsp:nvSpPr>
      <dsp:spPr>
        <a:xfrm>
          <a:off x="5609281" y="1801254"/>
          <a:ext cx="2591371" cy="1583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Реализация тепловой энергии</a:t>
          </a:r>
        </a:p>
      </dsp:txBody>
      <dsp:txXfrm>
        <a:off x="5609281" y="1801254"/>
        <a:ext cx="2591371" cy="15831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9647C-74B8-4F36-B476-594EBC5F657F}">
      <dsp:nvSpPr>
        <dsp:cNvPr id="0" name=""/>
        <dsp:cNvSpPr/>
      </dsp:nvSpPr>
      <dsp:spPr>
        <a:xfrm rot="5400000">
          <a:off x="5225789" y="-1796067"/>
          <a:ext cx="868812" cy="474556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Критическая изношенность оборудования, высокая повреждаемость</a:t>
          </a:r>
          <a:endParaRPr lang="ru-RU" sz="1800" kern="1200" dirty="0"/>
        </a:p>
      </dsp:txBody>
      <dsp:txXfrm rot="5400000">
        <a:off x="5225789" y="-1796067"/>
        <a:ext cx="868812" cy="4745560"/>
      </dsp:txXfrm>
    </dsp:sp>
    <dsp:sp modelId="{D9D81550-6C32-437D-8B99-81864B87FCD4}">
      <dsp:nvSpPr>
        <dsp:cNvPr id="0" name=""/>
        <dsp:cNvSpPr/>
      </dsp:nvSpPr>
      <dsp:spPr>
        <a:xfrm>
          <a:off x="22" y="142295"/>
          <a:ext cx="3287081" cy="91509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Надежность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2" y="142295"/>
        <a:ext cx="3287081" cy="915092"/>
      </dsp:txXfrm>
    </dsp:sp>
    <dsp:sp modelId="{29D892F9-9321-4FD9-8370-27BF5180948E}">
      <dsp:nvSpPr>
        <dsp:cNvPr id="0" name=""/>
        <dsp:cNvSpPr/>
      </dsp:nvSpPr>
      <dsp:spPr>
        <a:xfrm rot="5400000">
          <a:off x="5257394" y="-792894"/>
          <a:ext cx="733689" cy="476775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Низкий уровень энергетической  эффективности котельных</a:t>
          </a:r>
          <a:endParaRPr lang="ru-RU" sz="1800" kern="1200" dirty="0" smtClean="0"/>
        </a:p>
      </dsp:txBody>
      <dsp:txXfrm rot="5400000">
        <a:off x="5257394" y="-792894"/>
        <a:ext cx="733689" cy="4767754"/>
      </dsp:txXfrm>
    </dsp:sp>
    <dsp:sp modelId="{CF555B57-262C-4A9A-A48B-596E522C8F15}">
      <dsp:nvSpPr>
        <dsp:cNvPr id="0" name=""/>
        <dsp:cNvSpPr/>
      </dsp:nvSpPr>
      <dsp:spPr>
        <a:xfrm>
          <a:off x="4" y="1125109"/>
          <a:ext cx="3261602" cy="88488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Энергоэффективность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" y="1125109"/>
        <a:ext cx="3261602" cy="884889"/>
      </dsp:txXfrm>
    </dsp:sp>
    <dsp:sp modelId="{5FF2CDD9-756B-4AB6-BF26-7B5EF758A9B7}">
      <dsp:nvSpPr>
        <dsp:cNvPr id="0" name=""/>
        <dsp:cNvSpPr/>
      </dsp:nvSpPr>
      <dsp:spPr>
        <a:xfrm rot="5400000">
          <a:off x="5142575" y="330024"/>
          <a:ext cx="980262" cy="478471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Растущие затраты на ремонты, высокий ФОТ</a:t>
          </a:r>
          <a:endParaRPr lang="ru-RU" sz="1800" b="1" kern="1200" dirty="0"/>
        </a:p>
      </dsp:txBody>
      <dsp:txXfrm rot="5400000">
        <a:off x="5142575" y="330024"/>
        <a:ext cx="980262" cy="4784712"/>
      </dsp:txXfrm>
    </dsp:sp>
    <dsp:sp modelId="{FDC9C178-4BAE-46A4-883B-FCDEDD0B7A4A}">
      <dsp:nvSpPr>
        <dsp:cNvPr id="0" name=""/>
        <dsp:cNvSpPr/>
      </dsp:nvSpPr>
      <dsp:spPr>
        <a:xfrm>
          <a:off x="7" y="2099682"/>
          <a:ext cx="3245123" cy="12050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Снижение затрат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" y="2099682"/>
        <a:ext cx="3245123" cy="1205050"/>
      </dsp:txXfrm>
    </dsp:sp>
    <dsp:sp modelId="{4B94B373-3504-47A5-A0F8-2D99B23184BA}">
      <dsp:nvSpPr>
        <dsp:cNvPr id="0" name=""/>
        <dsp:cNvSpPr/>
      </dsp:nvSpPr>
      <dsp:spPr>
        <a:xfrm rot="5400000">
          <a:off x="5145858" y="1550897"/>
          <a:ext cx="965284" cy="477626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Нарушение параметров теплоснабжения               по  состоянию оборудования</a:t>
          </a:r>
        </a:p>
      </dsp:txBody>
      <dsp:txXfrm rot="5400000">
        <a:off x="5145858" y="1550897"/>
        <a:ext cx="965284" cy="4776268"/>
      </dsp:txXfrm>
    </dsp:sp>
    <dsp:sp modelId="{696B50CE-5647-4210-BF3D-5B67989EDBE3}">
      <dsp:nvSpPr>
        <dsp:cNvPr id="0" name=""/>
        <dsp:cNvSpPr/>
      </dsp:nvSpPr>
      <dsp:spPr>
        <a:xfrm>
          <a:off x="0" y="3373749"/>
          <a:ext cx="3256282" cy="11580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Качество услуг </a:t>
          </a:r>
        </a:p>
      </dsp:txBody>
      <dsp:txXfrm>
        <a:off x="0" y="3373749"/>
        <a:ext cx="3256282" cy="1158088"/>
      </dsp:txXfrm>
    </dsp:sp>
    <dsp:sp modelId="{7186CBC4-267C-4AEF-B847-6B989277A36F}">
      <dsp:nvSpPr>
        <dsp:cNvPr id="0" name=""/>
        <dsp:cNvSpPr/>
      </dsp:nvSpPr>
      <dsp:spPr>
        <a:xfrm rot="5400000">
          <a:off x="5143278" y="2654918"/>
          <a:ext cx="1009683" cy="476971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marR="0" lvl="1" indent="-17145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Ограничения по подключению потребителей</a:t>
          </a:r>
        </a:p>
      </dsp:txBody>
      <dsp:txXfrm rot="5400000">
        <a:off x="5143278" y="2654918"/>
        <a:ext cx="1009683" cy="4769711"/>
      </dsp:txXfrm>
    </dsp:sp>
    <dsp:sp modelId="{D65741A1-449B-4A1C-B507-14D731DCB7D1}">
      <dsp:nvSpPr>
        <dsp:cNvPr id="0" name=""/>
        <dsp:cNvSpPr/>
      </dsp:nvSpPr>
      <dsp:spPr>
        <a:xfrm>
          <a:off x="12" y="4615412"/>
          <a:ext cx="3250723" cy="92920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</a:rPr>
            <a:t>Развитие</a:t>
          </a:r>
          <a:endParaRPr lang="ru-RU" sz="2000" b="1" kern="1200" dirty="0" smtClean="0"/>
        </a:p>
      </dsp:txBody>
      <dsp:txXfrm>
        <a:off x="12" y="4615412"/>
        <a:ext cx="3250723" cy="9292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9647C-74B8-4F36-B476-594EBC5F657F}">
      <dsp:nvSpPr>
        <dsp:cNvPr id="0" name=""/>
        <dsp:cNvSpPr/>
      </dsp:nvSpPr>
      <dsp:spPr>
        <a:xfrm rot="5400000">
          <a:off x="4083963" y="-1409312"/>
          <a:ext cx="2504029" cy="532638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Достижение заданного размера экономии в разрезе затрат (газ, э/</a:t>
          </a:r>
          <a:r>
            <a:rPr lang="ru-RU" sz="1800" b="1" kern="1200" baseline="0" dirty="0" err="1" smtClean="0"/>
            <a:t>э</a:t>
          </a:r>
          <a:r>
            <a:rPr lang="ru-RU" sz="1800" b="1" kern="1200" baseline="0" dirty="0" smtClean="0"/>
            <a:t>, ремонты, ФОТ) </a:t>
          </a:r>
          <a:endParaRPr lang="ru-RU" sz="1800" b="1" kern="1200" baseline="0" dirty="0"/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Объем работ и технические решения в соответствии с минимальными требованиями</a:t>
          </a:r>
          <a:endParaRPr lang="ru-RU" sz="1800" b="1" kern="1200" baseline="0" dirty="0"/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Обеспечение режимов потребления, в т.ч. ввод мощности с учетом роста нагрузок</a:t>
          </a:r>
          <a:endParaRPr lang="ru-RU" sz="1800" b="1" kern="1200" baseline="0" dirty="0"/>
        </a:p>
      </dsp:txBody>
      <dsp:txXfrm rot="5400000">
        <a:off x="4083963" y="-1409312"/>
        <a:ext cx="2504029" cy="5326380"/>
      </dsp:txXfrm>
    </dsp:sp>
    <dsp:sp modelId="{D9D81550-6C32-437D-8B99-81864B87FCD4}">
      <dsp:nvSpPr>
        <dsp:cNvPr id="0" name=""/>
        <dsp:cNvSpPr/>
      </dsp:nvSpPr>
      <dsp:spPr>
        <a:xfrm>
          <a:off x="0" y="524034"/>
          <a:ext cx="2525202" cy="143086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Предмет договора и обязанности ЭСКО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524034"/>
        <a:ext cx="2525202" cy="1430868"/>
      </dsp:txXfrm>
    </dsp:sp>
    <dsp:sp modelId="{29D892F9-9321-4FD9-8370-27BF5180948E}">
      <dsp:nvSpPr>
        <dsp:cNvPr id="0" name=""/>
        <dsp:cNvSpPr/>
      </dsp:nvSpPr>
      <dsp:spPr>
        <a:xfrm rot="5400000">
          <a:off x="4002883" y="1269549"/>
          <a:ext cx="2800355" cy="546054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Нет первоначальных вложений Заказчика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Не предполагает дополнительного обеспечения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Срок – 7 лет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Затраты учитываются в тарифах на 5 лет на уровне «без проекта»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Источник выплат – достигнутая экономия + подключение новых потребителей</a:t>
          </a:r>
        </a:p>
      </dsp:txBody>
      <dsp:txXfrm rot="5400000">
        <a:off x="4002883" y="1269549"/>
        <a:ext cx="2800355" cy="5460546"/>
      </dsp:txXfrm>
    </dsp:sp>
    <dsp:sp modelId="{CF555B57-262C-4A9A-A48B-596E522C8F15}">
      <dsp:nvSpPr>
        <dsp:cNvPr id="0" name=""/>
        <dsp:cNvSpPr/>
      </dsp:nvSpPr>
      <dsp:spPr>
        <a:xfrm>
          <a:off x="0" y="3472764"/>
          <a:ext cx="2525202" cy="99422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Особенности финансовой схемы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3472764"/>
        <a:ext cx="2525202" cy="9942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D892F9-9321-4FD9-8370-27BF5180948E}">
      <dsp:nvSpPr>
        <dsp:cNvPr id="0" name=""/>
        <dsp:cNvSpPr/>
      </dsp:nvSpPr>
      <dsp:spPr>
        <a:xfrm rot="5400000">
          <a:off x="2518525" y="-129764"/>
          <a:ext cx="5755054" cy="602016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Ответственность за достижение целевых показателей на ЭСКО в полном объеме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Банковская гарантия от ЭСКО на период с демонтажа и до завершения реконструкции</a:t>
          </a:r>
          <a:endParaRPr lang="ru-RU" sz="1800" b="1" kern="1200" dirty="0" smtClean="0"/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Ответственность за определение «базовой линии» на заказчике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Заказчик отвечает за предоставление данных для проектирования, получение ТУ и т.п.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Совместная ответственность за согласование проектной документации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Ответственность за нарушение сроков реализации на ЭСКО, в т.ч. возмещение убытков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Заказчик отвечает за эксплуатацию оборудования и его ремонт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ЭСКО отвечает за работоспособность оборудования в течение всего контракта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Риски и выгоды изменения нагрузки и отпуска полностью на стороне заказчика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Риски тарифного регулирования на заказчике</a:t>
          </a:r>
        </a:p>
      </dsp:txBody>
      <dsp:txXfrm rot="5400000">
        <a:off x="2518525" y="-129764"/>
        <a:ext cx="5755054" cy="6020168"/>
      </dsp:txXfrm>
    </dsp:sp>
    <dsp:sp modelId="{CF555B57-262C-4A9A-A48B-596E522C8F15}">
      <dsp:nvSpPr>
        <dsp:cNvPr id="0" name=""/>
        <dsp:cNvSpPr/>
      </dsp:nvSpPr>
      <dsp:spPr>
        <a:xfrm>
          <a:off x="0" y="2229216"/>
          <a:ext cx="2207547" cy="12325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Распределение ответственности и рисков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229216"/>
        <a:ext cx="2207547" cy="12325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9647C-74B8-4F36-B476-594EBC5F657F}">
      <dsp:nvSpPr>
        <dsp:cNvPr id="0" name=""/>
        <dsp:cNvSpPr/>
      </dsp:nvSpPr>
      <dsp:spPr>
        <a:xfrm rot="5400000">
          <a:off x="4746108" y="-1860511"/>
          <a:ext cx="1821453" cy="554721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Формирование условий договора без проектной документации</a:t>
          </a:r>
          <a:endParaRPr lang="ru-RU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Определение границ проекта и ответственности ЭСКО</a:t>
          </a:r>
          <a:endParaRPr lang="ru-RU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Определение технических требований</a:t>
          </a:r>
          <a:endParaRPr lang="ru-RU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Формирование «базовой линии»</a:t>
          </a:r>
          <a:endParaRPr lang="ru-RU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Методология оценки показателей</a:t>
          </a:r>
          <a:endParaRPr lang="ru-RU" sz="1600" b="1" kern="1200" dirty="0"/>
        </a:p>
      </dsp:txBody>
      <dsp:txXfrm rot="5400000">
        <a:off x="4746108" y="-1860511"/>
        <a:ext cx="1821453" cy="5547217"/>
      </dsp:txXfrm>
    </dsp:sp>
    <dsp:sp modelId="{D9D81550-6C32-437D-8B99-81864B87FCD4}">
      <dsp:nvSpPr>
        <dsp:cNvPr id="0" name=""/>
        <dsp:cNvSpPr/>
      </dsp:nvSpPr>
      <dsp:spPr>
        <a:xfrm>
          <a:off x="34685" y="558120"/>
          <a:ext cx="2645679" cy="6886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методологические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4685" y="558120"/>
        <a:ext cx="2645679" cy="688659"/>
      </dsp:txXfrm>
    </dsp:sp>
    <dsp:sp modelId="{29D892F9-9321-4FD9-8370-27BF5180948E}">
      <dsp:nvSpPr>
        <dsp:cNvPr id="0" name=""/>
        <dsp:cNvSpPr/>
      </dsp:nvSpPr>
      <dsp:spPr>
        <a:xfrm rot="5400000">
          <a:off x="5249537" y="-471997"/>
          <a:ext cx="736959" cy="546440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Короткий горизонт тарифного регулирования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Сроки принятия решений по новому строительству</a:t>
          </a:r>
        </a:p>
      </dsp:txBody>
      <dsp:txXfrm rot="5400000">
        <a:off x="5249537" y="-471997"/>
        <a:ext cx="736959" cy="5464408"/>
      </dsp:txXfrm>
    </dsp:sp>
    <dsp:sp modelId="{CF555B57-262C-4A9A-A48B-596E522C8F15}">
      <dsp:nvSpPr>
        <dsp:cNvPr id="0" name=""/>
        <dsp:cNvSpPr/>
      </dsp:nvSpPr>
      <dsp:spPr>
        <a:xfrm>
          <a:off x="5" y="1872106"/>
          <a:ext cx="2648265" cy="7346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регуляторные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" y="1872106"/>
        <a:ext cx="2648265" cy="734697"/>
      </dsp:txXfrm>
    </dsp:sp>
    <dsp:sp modelId="{5FF2CDD9-756B-4AB6-BF26-7B5EF758A9B7}">
      <dsp:nvSpPr>
        <dsp:cNvPr id="0" name=""/>
        <dsp:cNvSpPr/>
      </dsp:nvSpPr>
      <dsp:spPr>
        <a:xfrm rot="5400000">
          <a:off x="5094686" y="487716"/>
          <a:ext cx="1134893" cy="5552640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Реконструкция в условиях непрерывного  теплоснабжения и ГВС</a:t>
          </a:r>
          <a:endParaRPr lang="ru-RU" sz="1600" b="1" kern="1200" dirty="0"/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Реконструкция «в старых стенах» , совместная работа «старого» и «нового» оборудования</a:t>
          </a:r>
          <a:endParaRPr lang="ru-RU" sz="1600" b="1" kern="1200" dirty="0"/>
        </a:p>
      </dsp:txBody>
      <dsp:txXfrm rot="5400000">
        <a:off x="5094686" y="487716"/>
        <a:ext cx="1134893" cy="5552640"/>
      </dsp:txXfrm>
    </dsp:sp>
    <dsp:sp modelId="{FDC9C178-4BAE-46A4-883B-FCDEDD0B7A4A}">
      <dsp:nvSpPr>
        <dsp:cNvPr id="0" name=""/>
        <dsp:cNvSpPr/>
      </dsp:nvSpPr>
      <dsp:spPr>
        <a:xfrm>
          <a:off x="5" y="2834828"/>
          <a:ext cx="2648265" cy="8169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технологические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" y="2834828"/>
        <a:ext cx="2648265" cy="816914"/>
      </dsp:txXfrm>
    </dsp:sp>
    <dsp:sp modelId="{4B94B373-3504-47A5-A0F8-2D99B23184BA}">
      <dsp:nvSpPr>
        <dsp:cNvPr id="0" name=""/>
        <dsp:cNvSpPr/>
      </dsp:nvSpPr>
      <dsp:spPr>
        <a:xfrm rot="5400000">
          <a:off x="4907413" y="1875199"/>
          <a:ext cx="1498843" cy="5547217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Необходимость контроля и согласований на всех этапах работ в темпе процесса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Подготовка к эксплуатации автоматизированных котельных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/>
            <a:t>Взаимодействие в ходе эксплуатации оборудования</a:t>
          </a:r>
        </a:p>
      </dsp:txBody>
      <dsp:txXfrm rot="5400000">
        <a:off x="4907413" y="1875199"/>
        <a:ext cx="1498843" cy="5547217"/>
      </dsp:txXfrm>
    </dsp:sp>
    <dsp:sp modelId="{696B50CE-5647-4210-BF3D-5B67989EDBE3}">
      <dsp:nvSpPr>
        <dsp:cNvPr id="0" name=""/>
        <dsp:cNvSpPr/>
      </dsp:nvSpPr>
      <dsp:spPr>
        <a:xfrm>
          <a:off x="44448" y="4224407"/>
          <a:ext cx="2645679" cy="80833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организационные</a:t>
          </a:r>
        </a:p>
      </dsp:txBody>
      <dsp:txXfrm>
        <a:off x="44448" y="4224407"/>
        <a:ext cx="2645679" cy="8083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9647C-74B8-4F36-B476-594EBC5F657F}">
      <dsp:nvSpPr>
        <dsp:cNvPr id="0" name=""/>
        <dsp:cNvSpPr/>
      </dsp:nvSpPr>
      <dsp:spPr>
        <a:xfrm rot="5400000">
          <a:off x="4108879" y="-1981443"/>
          <a:ext cx="1524799" cy="548768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Мощность -  от 15 до 44 Гкал/час</a:t>
          </a:r>
          <a:endParaRPr lang="ru-RU" sz="1800" b="1" kern="1200" baseline="0" dirty="0"/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Температурный график - 130/70˚С</a:t>
          </a:r>
          <a:endParaRPr lang="ru-RU" sz="1800" b="1" kern="1200" baseline="0" dirty="0"/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Укрупнение источников теплоснабжения с ликвидацией двух котельных</a:t>
          </a:r>
          <a:endParaRPr lang="ru-RU" sz="1800" b="1" kern="1200" baseline="0" dirty="0"/>
        </a:p>
      </dsp:txBody>
      <dsp:txXfrm rot="5400000">
        <a:off x="4108879" y="-1981443"/>
        <a:ext cx="1524799" cy="5487686"/>
      </dsp:txXfrm>
    </dsp:sp>
    <dsp:sp modelId="{D9D81550-6C32-437D-8B99-81864B87FCD4}">
      <dsp:nvSpPr>
        <dsp:cNvPr id="0" name=""/>
        <dsp:cNvSpPr/>
      </dsp:nvSpPr>
      <dsp:spPr>
        <a:xfrm>
          <a:off x="59774" y="0"/>
          <a:ext cx="1912444" cy="149535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Объекты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9774" y="0"/>
        <a:ext cx="1912444" cy="1495354"/>
      </dsp:txXfrm>
    </dsp:sp>
    <dsp:sp modelId="{29D892F9-9321-4FD9-8370-27BF5180948E}">
      <dsp:nvSpPr>
        <dsp:cNvPr id="0" name=""/>
        <dsp:cNvSpPr/>
      </dsp:nvSpPr>
      <dsp:spPr>
        <a:xfrm rot="5400000">
          <a:off x="3079722" y="850167"/>
          <a:ext cx="3554765" cy="540049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Основной контрактный показатель – </a:t>
          </a:r>
          <a:r>
            <a:rPr lang="en-US" sz="1800" b="1" kern="1200" baseline="0" dirty="0" smtClean="0"/>
            <a:t>NPV </a:t>
          </a:r>
          <a:r>
            <a:rPr lang="ru-RU" sz="1800" b="1" kern="1200" baseline="0" dirty="0" smtClean="0"/>
            <a:t>проекта для Заказчика («целевой эффект»)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Ограничение цены договора  через коэффициент к объему кап. вложений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Срок контракта – 10 лет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 Платежи по контракту – индексированный аннуитет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 Ограничение на график платежей (на кассовый разрыв)</a:t>
          </a: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baseline="0" dirty="0" smtClean="0"/>
            <a:t>Гибкость для ЭСКО в определении объектов и объемов реконструкции</a:t>
          </a:r>
        </a:p>
      </dsp:txBody>
      <dsp:txXfrm rot="5400000">
        <a:off x="3079722" y="850167"/>
        <a:ext cx="3554765" cy="5400491"/>
      </dsp:txXfrm>
    </dsp:sp>
    <dsp:sp modelId="{CF555B57-262C-4A9A-A48B-596E522C8F15}">
      <dsp:nvSpPr>
        <dsp:cNvPr id="0" name=""/>
        <dsp:cNvSpPr/>
      </dsp:nvSpPr>
      <dsp:spPr>
        <a:xfrm>
          <a:off x="28420" y="2136192"/>
          <a:ext cx="1912444" cy="267720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Особенности договора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420" y="2136192"/>
        <a:ext cx="1912444" cy="2677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0.10607</cdr:x>
      <cdr:y>0.26812</cdr:y>
    </cdr:from>
    <cdr:to>
      <cdr:x>0.73285</cdr:x>
      <cdr:y>0.26812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792088" y="648072"/>
          <a:ext cx="468052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0.80999</cdr:x>
      <cdr:y>0.59583</cdr:y>
    </cdr:from>
    <cdr:to>
      <cdr:x>0.98801</cdr:x>
      <cdr:y>0.89374</cdr:y>
    </cdr:to>
    <cdr:sp macro="" textlink="">
      <cdr:nvSpPr>
        <cdr:cNvPr id="7" name="Заголовок 1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6048672" y="1440160"/>
          <a:ext cx="1329358" cy="72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miter lim="800000"/>
          <a:headEnd/>
          <a:tailEnd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rPr>
            <a:t>В среднем по предприятию</a:t>
          </a:r>
        </a:p>
      </cdr:txBody>
    </cdr:sp>
  </cdr:relSizeAnchor>
  <cdr:relSizeAnchor xmlns:cdr="http://schemas.openxmlformats.org/drawingml/2006/chartDrawing">
    <cdr:from>
      <cdr:x>0.81982</cdr:x>
      <cdr:y>0.715</cdr:y>
    </cdr:from>
    <cdr:to>
      <cdr:x>0.85839</cdr:x>
      <cdr:y>0.715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>
          <a:off x="6552728" y="1728192"/>
          <a:ext cx="308292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BC1-D1FE-4C21-AA5D-847F09D84C58}" type="datetimeFigureOut">
              <a:rPr lang="ru-RU" smtClean="0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08D8-52F2-4360-9EBC-EBBF1EEEA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EF4FC5-2E11-430D-BF6F-2ACD11F35497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2C8847-3DAB-4BC4-8AC5-FA8B9587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C8847-3DAB-4BC4-8AC5-FA8B95875E8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24B31B-E262-46D3-B37E-5A1C4E5754E7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797B3-DF45-4C55-96A7-4653626873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FF1A0-8825-4977-8BC2-B3810AC2F3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err="1" smtClean="0"/>
              <a:t>Непрервыный</a:t>
            </a:r>
            <a:r>
              <a:rPr lang="ru-RU" dirty="0" smtClean="0"/>
              <a:t> ГВС</a:t>
            </a:r>
          </a:p>
          <a:p>
            <a:pPr eaLnBrk="1" hangingPunct="1"/>
            <a:r>
              <a:rPr lang="ru-RU" dirty="0" smtClean="0"/>
              <a:t>Сожительство старого и нового оборудования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6CC96-272C-4943-856B-27D0D1666EB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24B31B-E262-46D3-B37E-5A1C4E5754E7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BDEC5-EA49-4BFC-BDF9-647C28BFC1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797B3-DF45-4C55-96A7-4653626873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C90B-094E-4CAD-97E4-ED611DCD2DB7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C90B-094E-4CAD-97E4-ED611DCD2DB7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C90B-094E-4CAD-97E4-ED611DCD2DB7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C8847-3DAB-4BC4-8AC5-FA8B95875E8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C90B-094E-4CAD-97E4-ED611DCD2DB7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4C90B-094E-4CAD-97E4-ED611DCD2DB7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C8847-3DAB-4BC4-8AC5-FA8B95875E8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FF1A0-8825-4977-8BC2-B3810AC2F3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F8465-19FF-4B4C-9CA4-6D60ED4018F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E4EB98-4A3A-42ED-857D-0F1A3C3E7F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453AF-5426-4D87-AC6D-48AAF0E577B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BDEC5-EA49-4BFC-BDF9-647C28BFC1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Непрервыный ГВС</a:t>
            </a:r>
          </a:p>
          <a:p>
            <a:pPr eaLnBrk="1" hangingPunct="1"/>
            <a:r>
              <a:rPr lang="ru-RU" smtClean="0"/>
              <a:t>Сожительство старого и нового оборудования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6CC96-272C-4943-856B-27D0D1666EB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D7FE-25FF-4759-80EC-A356732A72C0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9FBD-A9A4-4E06-A0FF-F0293D314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B712-4399-4129-AA62-6982786E6EB6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0B2D-6DED-46C1-A0FD-0497487A3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A69D-E2F4-45D0-ACBF-E3BA81987199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7C0A-1E4B-4ABC-AED6-0B0055E6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3EDA-609D-40EF-881A-E8C9567A3B17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E541A-1C4B-4F46-AD0B-495F69A2E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91C4-BEE7-4D2D-81C0-B137D5C2E24B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C344-F5DA-48F6-AC3C-F872CE9EE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41C9-B431-43CC-A487-4F9860148441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478B-D650-4A74-ACCC-774D4563A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B5B9-5673-49FF-8F56-D4CF7944E2C0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F425-9CA5-4463-9812-DBB452FAD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57CD-CCD1-4FA0-9B40-27E483BE99DA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DE4A-21BA-4BD3-A0AA-EDF46DBF4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0B03-FAD2-4A28-85CC-5CFD413291C0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FCB8-9F8F-459C-ACC5-CC7730A2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B8A9-323F-4B83-AD7D-1F021C16F7A3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9931-990A-4219-B2CF-893C25604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0067-6773-4AAA-A411-7760F5416BBA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9ADC-7CDA-4F62-A905-CCE18F426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B18CE-5AD5-4ED1-83CA-4A52F83E32BF}" type="datetime1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83FAF6-A2BB-473E-801D-54E997442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3.xls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00063" y="5357813"/>
            <a:ext cx="8301037" cy="642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100" b="1" dirty="0">
              <a:solidFill>
                <a:srgbClr val="DE681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7A513-1E1C-4D2C-B325-273A41E63170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053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0" y="115888"/>
            <a:ext cx="3600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E:\АГИТПРОМ\Готово\Новая папка\Новая папка\te_ppt_titul_02_preview2.jpg"/>
          <p:cNvPicPr>
            <a:picLocks noChangeAspect="1" noChangeArrowheads="1"/>
          </p:cNvPicPr>
          <p:nvPr/>
        </p:nvPicPr>
        <p:blipFill>
          <a:blip r:embed="rId4" cstate="print"/>
          <a:srcRect l="10999" t="20081" b="29456"/>
          <a:stretch>
            <a:fillRect/>
          </a:stretch>
        </p:blipFill>
        <p:spPr bwMode="auto">
          <a:xfrm>
            <a:off x="0" y="1285875"/>
            <a:ext cx="91440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Содержимое 14"/>
          <p:cNvSpPr>
            <a:spLocks noGrp="1"/>
          </p:cNvSpPr>
          <p:nvPr>
            <p:ph idx="1"/>
          </p:nvPr>
        </p:nvSpPr>
        <p:spPr>
          <a:xfrm>
            <a:off x="323528" y="2214563"/>
            <a:ext cx="8568952" cy="19288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000" b="1" dirty="0" smtClean="0">
                <a:latin typeface="Tahoma" pitchFamily="34" charset="0"/>
              </a:rPr>
              <a:t>Схемы финансирования </a:t>
            </a:r>
          </a:p>
          <a:p>
            <a:pPr algn="ctr" eaLnBrk="1" hangingPunct="1">
              <a:buNone/>
            </a:pPr>
            <a:r>
              <a:rPr lang="ru-RU" sz="3000" b="1" dirty="0" smtClean="0">
                <a:latin typeface="Tahoma" pitchFamily="34" charset="0"/>
              </a:rPr>
              <a:t>проектов модернизации </a:t>
            </a:r>
          </a:p>
          <a:p>
            <a:pPr algn="ctr" eaLnBrk="1" hangingPunct="1">
              <a:buNone/>
            </a:pPr>
            <a:r>
              <a:rPr lang="ru-RU" sz="3000" b="1" dirty="0" smtClean="0">
                <a:latin typeface="Tahoma" pitchFamily="34" charset="0"/>
              </a:rPr>
              <a:t>ОАО «Теплоэнерго» </a:t>
            </a:r>
          </a:p>
          <a:p>
            <a:pPr algn="ctr" eaLnBrk="1" hangingPunct="1">
              <a:buNone/>
            </a:pPr>
            <a:r>
              <a:rPr lang="ru-RU" sz="2400" b="1" dirty="0" smtClean="0">
                <a:latin typeface="Tahoma" pitchFamily="34" charset="0"/>
              </a:rPr>
              <a:t>г. Нижний Новгород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0" y="115888"/>
            <a:ext cx="3600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260350"/>
            <a:ext cx="4857750" cy="7254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DE6810"/>
                </a:solidFill>
              </a:rPr>
              <a:t>Сложности в реализации проекта</a:t>
            </a: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8676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EFC17-4303-46F5-A47F-146BFAF9611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5"/>
          <p:cNvSpPr>
            <a:spLocks noGrp="1"/>
          </p:cNvSpPr>
          <p:nvPr>
            <p:ph type="title"/>
          </p:nvPr>
        </p:nvSpPr>
        <p:spPr>
          <a:xfrm>
            <a:off x="611188" y="692150"/>
            <a:ext cx="8001000" cy="5603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ru-RU" sz="2400" b="1" smtClean="0"/>
          </a:p>
        </p:txBody>
      </p:sp>
      <p:pic>
        <p:nvPicPr>
          <p:cNvPr id="16387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250825" y="0"/>
            <a:ext cx="2786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186B8-62D5-451E-BAF6-FB23C5FF4EA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Содержимое 17"/>
          <p:cNvGraphicFramePr>
            <a:graphicFrameLocks noGrp="1"/>
          </p:cNvGraphicFramePr>
          <p:nvPr>
            <p:ph idx="1"/>
          </p:nvPr>
        </p:nvGraphicFramePr>
        <p:xfrm>
          <a:off x="539750" y="981075"/>
          <a:ext cx="8208913" cy="402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59"/>
                <a:gridCol w="1731599"/>
                <a:gridCol w="2068916"/>
                <a:gridCol w="1584374"/>
                <a:gridCol w="2376265"/>
              </a:tblGrid>
              <a:tr h="5083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Целевое</a:t>
                      </a:r>
                      <a:r>
                        <a:rPr lang="ru-RU" sz="1400" baseline="0" dirty="0" smtClean="0"/>
                        <a:t> з</a:t>
                      </a:r>
                      <a:r>
                        <a:rPr lang="ru-RU" sz="1400" dirty="0" smtClean="0"/>
                        <a:t>начение</a:t>
                      </a:r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Примечание</a:t>
                      </a:r>
                    </a:p>
                    <a:p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</a:tr>
              <a:tr h="56161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</a:t>
                      </a:r>
                      <a:endParaRPr lang="ru-RU" sz="12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/>
                        <a:t>Требования к обеспечению нагрузок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Мощность не менее 190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Гкал/ч с учетом режимов потребления</a:t>
                      </a:r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 smtClean="0"/>
                    </a:p>
                    <a:p>
                      <a:r>
                        <a:rPr lang="ru-RU" sz="1200" b="1" dirty="0" smtClean="0"/>
                        <a:t>= 193,5 Гкал/ч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Подтверждено проектной документацией</a:t>
                      </a:r>
                    </a:p>
                    <a:p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51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Повышение КПД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не менее 92 </a:t>
                      </a:r>
                      <a:r>
                        <a:rPr lang="en-US" sz="1200" b="1" dirty="0" smtClean="0"/>
                        <a:t>%</a:t>
                      </a:r>
                      <a:endParaRPr lang="ru-RU" sz="1200" b="1" dirty="0" smtClean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≥92 %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Подтверждено режимными картами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51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 marL="143123" marR="1431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Сокращение  потребления газа</a:t>
                      </a:r>
                      <a:endParaRPr lang="ru-RU" sz="1200" b="1" dirty="0"/>
                    </a:p>
                  </a:txBody>
                  <a:tcPr marL="143123" marR="143123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49,5</a:t>
                      </a:r>
                      <a:r>
                        <a:rPr lang="ru-RU" sz="1200" b="1" baseline="0" dirty="0" smtClean="0"/>
                        <a:t> млн. м3</a:t>
                      </a:r>
                      <a:endParaRPr lang="ru-RU" sz="1200" b="1" dirty="0"/>
                    </a:p>
                  </a:txBody>
                  <a:tcPr marL="143123" marR="1431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≥</a:t>
                      </a:r>
                      <a:r>
                        <a:rPr lang="ru-RU" sz="1200" b="1" dirty="0" smtClean="0"/>
                        <a:t>49,5</a:t>
                      </a:r>
                      <a:r>
                        <a:rPr lang="ru-RU" sz="1200" b="1" baseline="0" dirty="0" smtClean="0"/>
                        <a:t> млн. м3</a:t>
                      </a:r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 marL="143123" marR="143123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Подтверждено</a:t>
                      </a:r>
                      <a:r>
                        <a:rPr lang="ru-RU" sz="1200" b="1" baseline="0" dirty="0" smtClean="0"/>
                        <a:t> расчетами</a:t>
                      </a:r>
                      <a:endParaRPr lang="ru-RU" sz="1200" b="1" dirty="0"/>
                    </a:p>
                  </a:txBody>
                  <a:tcPr marL="143123" marR="143123" anchor="ctr"/>
                </a:tc>
              </a:tr>
              <a:tr h="44851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Сокращение потребления э/</a:t>
                      </a:r>
                      <a:r>
                        <a:rPr lang="ru-RU" sz="1200" b="1" dirty="0" err="1" smtClean="0"/>
                        <a:t>э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8 000</a:t>
                      </a:r>
                      <a:r>
                        <a:rPr lang="ru-RU" sz="1200" b="1" baseline="0" dirty="0" smtClean="0"/>
                        <a:t> 000</a:t>
                      </a:r>
                      <a:r>
                        <a:rPr lang="ru-RU" sz="1200" b="1" dirty="0" smtClean="0"/>
                        <a:t>   кВтч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&gt;</a:t>
                      </a:r>
                      <a:r>
                        <a:rPr lang="ru-RU" sz="1200" b="1" dirty="0" smtClean="0"/>
                        <a:t> 8 000 000 кВтч</a:t>
                      </a:r>
                    </a:p>
                    <a:p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Подтверждено проектной документацией и расчетами</a:t>
                      </a:r>
                    </a:p>
                    <a:p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51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</a:t>
                      </a:r>
                      <a:endParaRPr lang="ru-RU" sz="1200" b="1" dirty="0"/>
                    </a:p>
                  </a:txBody>
                  <a:tcPr marL="143123" marR="143123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ФОТ</a:t>
                      </a:r>
                      <a:endParaRPr lang="ru-RU" sz="1200" b="1" dirty="0"/>
                    </a:p>
                  </a:txBody>
                  <a:tcPr marL="143123" marR="143123" anchor="ctr"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Исключение оперативного персонала</a:t>
                      </a:r>
                      <a:endParaRPr lang="ru-RU" sz="1200" b="1" dirty="0"/>
                    </a:p>
                  </a:txBody>
                  <a:tcPr marL="143123" marR="143123"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&gt;</a:t>
                      </a:r>
                      <a:r>
                        <a:rPr lang="ru-RU" sz="1200" b="1" dirty="0" smtClean="0"/>
                        <a:t>1 1</a:t>
                      </a:r>
                      <a:r>
                        <a:rPr lang="en-US" sz="1200" b="1" dirty="0" smtClean="0"/>
                        <a:t>00</a:t>
                      </a:r>
                      <a:r>
                        <a:rPr lang="ru-RU" sz="1200" b="1" dirty="0" smtClean="0"/>
                        <a:t> млн.руб.</a:t>
                      </a:r>
                    </a:p>
                  </a:txBody>
                  <a:tcPr marL="143123" marR="143123" anchor="ctr"/>
                </a:tc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Подтверждено проектной документацией</a:t>
                      </a:r>
                      <a:endParaRPr lang="ru-RU" sz="1200" b="1" dirty="0"/>
                    </a:p>
                  </a:txBody>
                  <a:tcPr marL="143123" marR="143123" anchor="ctr"/>
                </a:tc>
              </a:tr>
              <a:tr h="118883"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ремонты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т/о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Исключение затрат на капитальный ремонт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493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 marL="143123" marR="143123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Подтверждено</a:t>
                      </a:r>
                      <a:r>
                        <a:rPr lang="ru-RU" sz="1200" b="1" baseline="0" dirty="0" smtClean="0"/>
                        <a:t> обязательствами производителей оборудования</a:t>
                      </a:r>
                      <a:endParaRPr lang="ru-RU" sz="12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 rot="10800000" flipV="1">
            <a:off x="539750" y="549275"/>
            <a:ext cx="8208963" cy="431800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Достижение целевых показателей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" y="5084763"/>
            <a:ext cx="8135938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Общий объем вложений         				 </a:t>
            </a:r>
            <a:r>
              <a:rPr lang="en-US" sz="1400" b="1" dirty="0"/>
              <a:t>&gt; </a:t>
            </a:r>
            <a:r>
              <a:rPr lang="ru-RU" sz="1400" b="1" dirty="0"/>
              <a:t>1 млрд. рублей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400" b="1" dirty="0"/>
              <a:t>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9750" y="5013325"/>
            <a:ext cx="8208963" cy="0"/>
          </a:xfrm>
          <a:prstGeom prst="line">
            <a:avLst/>
          </a:prstGeom>
          <a:ln w="38100">
            <a:solidFill>
              <a:srgbClr val="DE681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440" name="Прямоугольник 19"/>
          <p:cNvSpPr>
            <a:spLocks noChangeArrowheads="1"/>
          </p:cNvSpPr>
          <p:nvPr/>
        </p:nvSpPr>
        <p:spPr bwMode="auto">
          <a:xfrm>
            <a:off x="539750" y="5544145"/>
            <a:ext cx="6518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Простой период окупаемости, лет			   7,70 лет</a:t>
            </a:r>
          </a:p>
        </p:txBody>
      </p:sp>
      <p:sp>
        <p:nvSpPr>
          <p:cNvPr id="16441" name="TextBox 20"/>
          <p:cNvSpPr txBox="1">
            <a:spLocks noChangeArrowheads="1"/>
          </p:cNvSpPr>
          <p:nvPr/>
        </p:nvSpPr>
        <p:spPr bwMode="auto">
          <a:xfrm>
            <a:off x="539750" y="5929461"/>
            <a:ext cx="820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Дисконтированный период окупаемости, лет		   9,02 лет				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39750" y="5445125"/>
            <a:ext cx="8208963" cy="0"/>
          </a:xfrm>
          <a:prstGeom prst="line">
            <a:avLst/>
          </a:prstGeom>
          <a:ln w="38100">
            <a:solidFill>
              <a:srgbClr val="DE681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9750" y="5877272"/>
            <a:ext cx="8208963" cy="0"/>
          </a:xfrm>
          <a:prstGeom prst="line">
            <a:avLst/>
          </a:prstGeom>
          <a:ln w="38100">
            <a:solidFill>
              <a:srgbClr val="DE681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44662-1364-499B-80C0-B90F50D481F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D66375-11F3-4740-8E7C-16093F9A663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58175" cy="5000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b="1" dirty="0" smtClean="0"/>
              <a:t>Этапы подготовки и реализации проекта (1)</a:t>
            </a:r>
            <a:endParaRPr lang="ru-RU" sz="1800" b="1" dirty="0"/>
          </a:p>
        </p:txBody>
      </p:sp>
      <p:sp>
        <p:nvSpPr>
          <p:cNvPr id="7" name="Номер слайда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097507-5F70-440D-9338-5A97247BD12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288" y="1255713"/>
          <a:ext cx="8280920" cy="479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472608"/>
              </a:tblGrid>
              <a:tr h="949451"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Arial" charset="0"/>
                          <a:cs typeface="Calibri"/>
                          <a:sym typeface="Gill Sans" charset="0"/>
                        </a:rPr>
                        <a:t>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Определение фактических характеристик оборудования, обследование конструкций зданий, актуализация нагрузок (существующих и перспективных), определение потерь в сетях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  <a:sym typeface="Helvetica" charset="0"/>
                      </a:endParaRPr>
                    </a:p>
                  </a:txBody>
                  <a:tcPr marL="63500" marR="63500" marT="63500" marB="6350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88171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  <a:ea typeface="Arial" charset="0"/>
                        <a:cs typeface="Calibri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Определение технической концепции проекта (реконструкция, новое строительство, техническое перевооружение). </a:t>
                      </a: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Разработка основных схемных решений.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  <a:sym typeface="Helvetica" charset="0"/>
                      </a:endParaRPr>
                    </a:p>
                  </a:txBody>
                  <a:tcPr marL="63500" marR="63500" marT="63500" marB="635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4037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Основные технические решения, оценка затрат. </a:t>
                      </a: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Отбор объектов по экономическим, техническим, др. показателям. </a:t>
                      </a: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Разработка </a:t>
                      </a: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финмодели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 и оценка вариантов финансирования.</a:t>
                      </a:r>
                    </a:p>
                  </a:txBody>
                  <a:tcPr marL="63500" marR="63500" marT="63500" marB="6350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16561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  <a:sym typeface="Helvetica" charset="0"/>
                      </a:endParaRP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Фиксация технических решений по модернизации источников в схеме теплоснабжения города</a:t>
                      </a:r>
                    </a:p>
                  </a:txBody>
                  <a:tcPr marL="63500" marR="63500" marT="63500" marB="635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60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Gill Sans" charset="0"/>
                        </a:rPr>
                        <a:t>Разработка проекта контракта, условий определения победителя, граничных финансовых рамок проекта, проведение торгов и преддоговорных переговоров</a:t>
                      </a: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90" name="TextBox 11"/>
          <p:cNvSpPr txBox="1">
            <a:spLocks noChangeArrowheads="1"/>
          </p:cNvSpPr>
          <p:nvPr/>
        </p:nvSpPr>
        <p:spPr bwMode="auto">
          <a:xfrm>
            <a:off x="467221" y="1484313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ED7600"/>
                </a:solidFill>
              </a:rPr>
              <a:t>0</a:t>
            </a:r>
            <a:endParaRPr lang="ru-RU" sz="2000" b="1">
              <a:solidFill>
                <a:srgbClr val="ED7600"/>
              </a:solidFill>
            </a:endParaRPr>
          </a:p>
        </p:txBody>
      </p:sp>
      <p:sp>
        <p:nvSpPr>
          <p:cNvPr id="11291" name="TextBox 12"/>
          <p:cNvSpPr txBox="1">
            <a:spLocks noChangeArrowheads="1"/>
          </p:cNvSpPr>
          <p:nvPr/>
        </p:nvSpPr>
        <p:spPr bwMode="auto">
          <a:xfrm>
            <a:off x="467221" y="256540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ED7600"/>
                </a:solidFill>
              </a:rPr>
              <a:t>1</a:t>
            </a:r>
            <a:endParaRPr lang="ru-RU" sz="2000" b="1">
              <a:solidFill>
                <a:srgbClr val="ED7600"/>
              </a:solidFill>
            </a:endParaRPr>
          </a:p>
        </p:txBody>
      </p:sp>
      <p:sp>
        <p:nvSpPr>
          <p:cNvPr id="11292" name="TextBox 13"/>
          <p:cNvSpPr txBox="1">
            <a:spLocks noChangeArrowheads="1"/>
          </p:cNvSpPr>
          <p:nvPr/>
        </p:nvSpPr>
        <p:spPr bwMode="auto">
          <a:xfrm>
            <a:off x="467221" y="3356992"/>
            <a:ext cx="28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ED7600"/>
                </a:solidFill>
              </a:rPr>
              <a:t>2</a:t>
            </a:r>
            <a:endParaRPr lang="ru-RU" sz="2000" b="1" dirty="0">
              <a:solidFill>
                <a:srgbClr val="ED7600"/>
              </a:solidFill>
            </a:endParaRPr>
          </a:p>
        </p:txBody>
      </p:sp>
      <p:sp>
        <p:nvSpPr>
          <p:cNvPr id="11293" name="TextBox 19"/>
          <p:cNvSpPr txBox="1">
            <a:spLocks noChangeArrowheads="1"/>
          </p:cNvSpPr>
          <p:nvPr/>
        </p:nvSpPr>
        <p:spPr bwMode="auto">
          <a:xfrm>
            <a:off x="755526" y="1484313"/>
            <a:ext cx="1871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Энергетическое обследование</a:t>
            </a:r>
          </a:p>
        </p:txBody>
      </p:sp>
      <p:sp>
        <p:nvSpPr>
          <p:cNvPr id="11294" name="TextBox 20"/>
          <p:cNvSpPr txBox="1">
            <a:spLocks noChangeArrowheads="1"/>
          </p:cNvSpPr>
          <p:nvPr/>
        </p:nvSpPr>
        <p:spPr bwMode="auto">
          <a:xfrm>
            <a:off x="755526" y="2330296"/>
            <a:ext cx="23763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0" hangingPunct="0">
              <a:tabLst>
                <a:tab pos="9144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Разработка концептуального </a:t>
            </a:r>
            <a:endParaRPr lang="en-US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  <a:sym typeface="Gill Sans"/>
            </a:endParaRPr>
          </a:p>
          <a:p>
            <a:pPr defTabSz="0" hangingPunct="0">
              <a:tabLst>
                <a:tab pos="9144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технического решения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  <a:sym typeface="Helvetica" pitchFamily="34" charset="0"/>
            </a:endParaRPr>
          </a:p>
        </p:txBody>
      </p:sp>
      <p:sp>
        <p:nvSpPr>
          <p:cNvPr id="11295" name="TextBox 18"/>
          <p:cNvSpPr txBox="1">
            <a:spLocks noChangeArrowheads="1"/>
          </p:cNvSpPr>
          <p:nvPr/>
        </p:nvSpPr>
        <p:spPr bwMode="auto">
          <a:xfrm>
            <a:off x="683568" y="4221088"/>
            <a:ext cx="21605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0" hangingPunct="0">
              <a:tabLst>
                <a:tab pos="9144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Внесение изменений в схему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теплоснабжения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  <a:sym typeface="Helvetica" pitchFamily="34" charset="0"/>
            </a:endParaRPr>
          </a:p>
        </p:txBody>
      </p:sp>
      <p:sp>
        <p:nvSpPr>
          <p:cNvPr id="11296" name="TextBox 21"/>
          <p:cNvSpPr txBox="1">
            <a:spLocks noChangeArrowheads="1"/>
          </p:cNvSpPr>
          <p:nvPr/>
        </p:nvSpPr>
        <p:spPr bwMode="auto">
          <a:xfrm>
            <a:off x="467221" y="4415686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ED7600"/>
                </a:solidFill>
              </a:rPr>
              <a:t>3</a:t>
            </a:r>
          </a:p>
        </p:txBody>
      </p:sp>
      <p:sp>
        <p:nvSpPr>
          <p:cNvPr id="11297" name="TextBox 23"/>
          <p:cNvSpPr txBox="1">
            <a:spLocks noChangeArrowheads="1"/>
          </p:cNvSpPr>
          <p:nvPr/>
        </p:nvSpPr>
        <p:spPr bwMode="auto">
          <a:xfrm>
            <a:off x="683568" y="5127526"/>
            <a:ext cx="20875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Проведение конкурса</a:t>
            </a:r>
          </a:p>
          <a:p>
            <a:pPr algn="r"/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  <a:sym typeface="Gill Sans"/>
            </a:endParaRPr>
          </a:p>
        </p:txBody>
      </p:sp>
      <p:sp>
        <p:nvSpPr>
          <p:cNvPr id="11298" name="TextBox 24"/>
          <p:cNvSpPr txBox="1">
            <a:spLocks noChangeArrowheads="1"/>
          </p:cNvSpPr>
          <p:nvPr/>
        </p:nvSpPr>
        <p:spPr bwMode="auto">
          <a:xfrm>
            <a:off x="467221" y="5373216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ED7600"/>
                </a:solidFill>
              </a:rPr>
              <a:t>4</a:t>
            </a:r>
          </a:p>
        </p:txBody>
      </p:sp>
      <p:sp>
        <p:nvSpPr>
          <p:cNvPr id="11299" name="TextBox 30"/>
          <p:cNvSpPr txBox="1">
            <a:spLocks noChangeArrowheads="1"/>
          </p:cNvSpPr>
          <p:nvPr/>
        </p:nvSpPr>
        <p:spPr bwMode="auto">
          <a:xfrm>
            <a:off x="755526" y="3430017"/>
            <a:ext cx="2160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0" hangingPunct="0">
              <a:tabLst>
                <a:tab pos="914400" algn="l"/>
              </a:tabLst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Разработка</a:t>
            </a:r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 ТЭО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  <a:sym typeface="Helvetica" pitchFamily="34" charset="0"/>
            </a:endParaRPr>
          </a:p>
        </p:txBody>
      </p:sp>
      <p:pic>
        <p:nvPicPr>
          <p:cNvPr id="11300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2" cstate="print"/>
          <a:srcRect t="3246" r="66325" b="83424"/>
          <a:stretch>
            <a:fillRect/>
          </a:stretch>
        </p:blipFill>
        <p:spPr bwMode="auto">
          <a:xfrm>
            <a:off x="179388" y="0"/>
            <a:ext cx="26638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Заголовок 3"/>
          <p:cNvSpPr txBox="1">
            <a:spLocks/>
          </p:cNvSpPr>
          <p:nvPr/>
        </p:nvSpPr>
        <p:spPr bwMode="auto">
          <a:xfrm>
            <a:off x="428625" y="571500"/>
            <a:ext cx="8258175" cy="500063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Этапы подготовки и реализации проекта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6435-6344-455C-82C9-E433CD8DD4F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F443C2-15B7-48BA-A346-689471326E9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58175" cy="5000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b="1" dirty="0" smtClean="0"/>
              <a:t>Этапы подготовки и реализации проекта (1)</a:t>
            </a:r>
            <a:endParaRPr lang="ru-RU" sz="1800" b="1" dirty="0"/>
          </a:p>
        </p:txBody>
      </p:sp>
      <p:sp>
        <p:nvSpPr>
          <p:cNvPr id="7" name="Номер слайда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1B56AD-DD2E-4CD0-877F-55F92A5E981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288" y="1557338"/>
          <a:ext cx="8280920" cy="321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472608"/>
              </a:tblGrid>
              <a:tr h="1132154">
                <a:tc>
                  <a:txBody>
                    <a:bodyPr/>
                    <a:lstStyle/>
                    <a:p>
                      <a:pPr marL="0" marR="0" lvl="0" indent="0" algn="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ea typeface="Arial" charset="0"/>
                          <a:cs typeface="Calibri"/>
                          <a:sym typeface="Gill Sans" charset="0"/>
                        </a:rPr>
                        <a:t>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  <a:sym typeface="Helvetica" charset="0"/>
                      </a:endParaRP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Согласование проектно-сметной документации, </a:t>
                      </a: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согласование применяемого оборудования,</a:t>
                      </a: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 технический надзор за строительством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0094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/>
                        <a:ea typeface="Arial" charset="0"/>
                        <a:cs typeface="Calibri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  <a:sym typeface="Helvetic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Организация эксплуатации нового оборудования,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 подготовка персонала</a:t>
                      </a:r>
                    </a:p>
                  </a:txBody>
                  <a:tcPr marL="63500" marR="63500" marT="63500" marB="63500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531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Helvetica" charset="0"/>
                        <a:sym typeface="Helvetica" charset="0"/>
                      </a:endParaRPr>
                    </a:p>
                  </a:txBody>
                  <a:tcPr marL="63500" marR="63500" marT="63500" marB="63500" horzOverflow="overflow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  <a:sym typeface="Helvetica" charset="0"/>
                      </a:endParaRP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Приемка объектов, измерение экономии </a:t>
                      </a: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в натуральном выражении, </a:t>
                      </a:r>
                    </a:p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 Unicode MS" pitchFamily="34" charset="-128"/>
                          <a:sym typeface="Helvetica" charset="0"/>
                        </a:rPr>
                        <a:t>регулярное подтверждение достижения экономии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  <a:sym typeface="Helvetica" charset="0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sp>
        <p:nvSpPr>
          <p:cNvPr id="12308" name="TextBox 11"/>
          <p:cNvSpPr txBox="1">
            <a:spLocks noChangeArrowheads="1"/>
          </p:cNvSpPr>
          <p:nvPr/>
        </p:nvSpPr>
        <p:spPr bwMode="auto">
          <a:xfrm>
            <a:off x="539750" y="184467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ED7600"/>
                </a:solidFill>
              </a:rPr>
              <a:t>5</a:t>
            </a:r>
          </a:p>
        </p:txBody>
      </p:sp>
      <p:sp>
        <p:nvSpPr>
          <p:cNvPr id="12309" name="TextBox 12"/>
          <p:cNvSpPr txBox="1">
            <a:spLocks noChangeArrowheads="1"/>
          </p:cNvSpPr>
          <p:nvPr/>
        </p:nvSpPr>
        <p:spPr bwMode="auto">
          <a:xfrm>
            <a:off x="539750" y="2924175"/>
            <a:ext cx="3603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ED7600"/>
                </a:solidFill>
              </a:rPr>
              <a:t>6</a:t>
            </a:r>
          </a:p>
        </p:txBody>
      </p:sp>
      <p:sp>
        <p:nvSpPr>
          <p:cNvPr id="12310" name="TextBox 13"/>
          <p:cNvSpPr txBox="1">
            <a:spLocks noChangeArrowheads="1"/>
          </p:cNvSpPr>
          <p:nvPr/>
        </p:nvSpPr>
        <p:spPr bwMode="auto">
          <a:xfrm>
            <a:off x="539750" y="4076700"/>
            <a:ext cx="287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ED7600"/>
                </a:solidFill>
              </a:rPr>
              <a:t>7</a:t>
            </a:r>
          </a:p>
        </p:txBody>
      </p:sp>
      <p:sp>
        <p:nvSpPr>
          <p:cNvPr id="12311" name="TextBox 19"/>
          <p:cNvSpPr txBox="1">
            <a:spLocks noChangeArrowheads="1"/>
          </p:cNvSpPr>
          <p:nvPr/>
        </p:nvSpPr>
        <p:spPr bwMode="auto">
          <a:xfrm>
            <a:off x="971550" y="1773238"/>
            <a:ext cx="1871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Физическая реализация</a:t>
            </a:r>
          </a:p>
        </p:txBody>
      </p:sp>
      <p:sp>
        <p:nvSpPr>
          <p:cNvPr id="12312" name="TextBox 20"/>
          <p:cNvSpPr txBox="1">
            <a:spLocks noChangeArrowheads="1"/>
          </p:cNvSpPr>
          <p:nvPr/>
        </p:nvSpPr>
        <p:spPr bwMode="auto">
          <a:xfrm>
            <a:off x="971550" y="2924175"/>
            <a:ext cx="208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0" hangingPunct="0">
              <a:tabLst>
                <a:tab pos="914400" algn="l"/>
              </a:tabLst>
            </a:pPr>
            <a:r>
              <a:rPr 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Эксплуатация оборудования</a:t>
            </a:r>
            <a:endParaRPr lang="ru-RU" sz="1400" b="1">
              <a:solidFill>
                <a:schemeClr val="bg1"/>
              </a:solidFill>
              <a:latin typeface="Tahoma" pitchFamily="34" charset="0"/>
              <a:cs typeface="Tahoma" pitchFamily="34" charset="0"/>
              <a:sym typeface="Helvetica" pitchFamily="34" charset="0"/>
            </a:endParaRPr>
          </a:p>
        </p:txBody>
      </p:sp>
      <p:sp>
        <p:nvSpPr>
          <p:cNvPr id="12313" name="TextBox 23"/>
          <p:cNvSpPr txBox="1">
            <a:spLocks noChangeArrowheads="1"/>
          </p:cNvSpPr>
          <p:nvPr/>
        </p:nvSpPr>
        <p:spPr bwMode="auto">
          <a:xfrm>
            <a:off x="900113" y="5373688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200" b="1">
              <a:solidFill>
                <a:schemeClr val="bg1"/>
              </a:solidFill>
            </a:endParaRPr>
          </a:p>
          <a:p>
            <a:pPr algn="r"/>
            <a:r>
              <a:rPr lang="ru-RU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Проведение конкурса</a:t>
            </a:r>
          </a:p>
          <a:p>
            <a:pPr algn="r"/>
            <a:endParaRPr lang="ru-RU" sz="1200" b="1">
              <a:solidFill>
                <a:schemeClr val="bg1"/>
              </a:solidFill>
              <a:latin typeface="Tahoma" pitchFamily="34" charset="0"/>
              <a:cs typeface="Tahoma" pitchFamily="34" charset="0"/>
              <a:sym typeface="Gill Sans"/>
            </a:endParaRPr>
          </a:p>
        </p:txBody>
      </p:sp>
      <p:sp>
        <p:nvSpPr>
          <p:cNvPr id="12314" name="TextBox 30"/>
          <p:cNvSpPr txBox="1">
            <a:spLocks noChangeArrowheads="1"/>
          </p:cNvSpPr>
          <p:nvPr/>
        </p:nvSpPr>
        <p:spPr bwMode="auto">
          <a:xfrm>
            <a:off x="900113" y="4005263"/>
            <a:ext cx="2159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0" hangingPunct="0">
              <a:tabLst>
                <a:tab pos="914400" algn="l"/>
              </a:tabLst>
            </a:pPr>
            <a:r>
              <a:rPr lang="ru-RU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Gill Sans"/>
              </a:rPr>
              <a:t>Фиксация результатов проекта</a:t>
            </a:r>
            <a:endParaRPr lang="ru-RU" sz="1400" b="1">
              <a:solidFill>
                <a:schemeClr val="bg1"/>
              </a:solidFill>
              <a:latin typeface="Tahoma" pitchFamily="34" charset="0"/>
              <a:cs typeface="Tahoma" pitchFamily="34" charset="0"/>
              <a:sym typeface="Helvetica" pitchFamily="34" charset="0"/>
            </a:endParaRPr>
          </a:p>
        </p:txBody>
      </p:sp>
      <p:pic>
        <p:nvPicPr>
          <p:cNvPr id="12315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2" cstate="print"/>
          <a:srcRect t="3246" r="66325" b="83424"/>
          <a:stretch>
            <a:fillRect/>
          </a:stretch>
        </p:blipFill>
        <p:spPr bwMode="auto">
          <a:xfrm>
            <a:off x="107950" y="0"/>
            <a:ext cx="31686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3"/>
          <p:cNvSpPr txBox="1">
            <a:spLocks/>
          </p:cNvSpPr>
          <p:nvPr/>
        </p:nvSpPr>
        <p:spPr bwMode="auto">
          <a:xfrm>
            <a:off x="428625" y="571500"/>
            <a:ext cx="8258175" cy="500063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Этапы подготовки и реализации проекта (2)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8105775" cy="5000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График реализации мероприятий </a:t>
            </a:r>
            <a:r>
              <a:rPr lang="ru-RU" sz="2000" b="1" dirty="0" err="1" smtClean="0"/>
              <a:t>энергосервисного</a:t>
            </a:r>
            <a:r>
              <a:rPr lang="ru-RU" sz="2000" b="1" dirty="0" smtClean="0"/>
              <a:t> договора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91FE-90D1-46A2-961B-24E0AF653EF4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14340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357188" y="0"/>
            <a:ext cx="2786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714375" y="571500"/>
            <a:ext cx="8105775" cy="500063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</a:rPr>
              <a:t>График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реализации</a:t>
            </a:r>
            <a:endParaRPr lang="ru-RU" b="1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34" name="Содержимое 11"/>
          <p:cNvGraphicFramePr>
            <a:graphicFrameLocks noGrp="1"/>
          </p:cNvGraphicFramePr>
          <p:nvPr>
            <p:ph idx="1"/>
          </p:nvPr>
        </p:nvGraphicFramePr>
        <p:xfrm>
          <a:off x="714348" y="1142984"/>
          <a:ext cx="8143932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9"/>
                <a:gridCol w="285752"/>
                <a:gridCol w="428628"/>
                <a:gridCol w="428628"/>
                <a:gridCol w="428628"/>
                <a:gridCol w="357190"/>
                <a:gridCol w="428628"/>
                <a:gridCol w="428628"/>
                <a:gridCol w="357190"/>
                <a:gridCol w="428628"/>
                <a:gridCol w="357190"/>
                <a:gridCol w="500066"/>
                <a:gridCol w="357190"/>
                <a:gridCol w="357217"/>
              </a:tblGrid>
              <a:tr h="5000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Мероприятие</a:t>
                      </a:r>
                      <a:endParaRPr lang="ru-RU" sz="1400" dirty="0"/>
                    </a:p>
                  </a:txBody>
                  <a:tcPr anchor="ctr">
                    <a:solidFill>
                      <a:srgbClr val="007FD6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Исполнение</a:t>
                      </a:r>
                      <a:r>
                        <a:rPr lang="ru-RU" sz="1600" baseline="0" dirty="0" smtClean="0"/>
                        <a:t> (плановое /фактическое)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007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февраль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март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апрель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май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июнь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июль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август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сентябрь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октябрь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ноябрь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декабрь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январь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февраль</a:t>
                      </a:r>
                      <a:endParaRPr lang="ru-RU" sz="1200" b="0" dirty="0"/>
                    </a:p>
                  </a:txBody>
                  <a:tcPr vert="vert270"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Заключение </a:t>
                      </a:r>
                      <a:r>
                        <a:rPr lang="ru-RU" sz="1200" b="1" dirty="0" err="1" smtClean="0"/>
                        <a:t>энергосервисного</a:t>
                      </a:r>
                      <a:r>
                        <a:rPr lang="ru-RU" sz="1200" b="1" baseline="0" dirty="0" smtClean="0"/>
                        <a:t> договора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93837">
                <a:tc>
                  <a:txBody>
                    <a:bodyPr/>
                    <a:lstStyle/>
                    <a:p>
                      <a:r>
                        <a:rPr lang="ru-RU" sz="1200" b="1" baseline="0" dirty="0" smtClean="0"/>
                        <a:t>П</a:t>
                      </a:r>
                      <a:r>
                        <a:rPr lang="ru-RU" sz="1200" b="1" dirty="0" smtClean="0"/>
                        <a:t>роектные работы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2054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Демонтаж</a:t>
                      </a:r>
                      <a:r>
                        <a:rPr lang="ru-RU" sz="1200" b="1" baseline="0" dirty="0" smtClean="0"/>
                        <a:t> существующего </a:t>
                      </a:r>
                      <a:r>
                        <a:rPr lang="ru-RU" sz="1200" b="1" dirty="0" smtClean="0"/>
                        <a:t> оборудования котельных </a:t>
                      </a:r>
                      <a:r>
                        <a:rPr lang="en-US" sz="1200" b="1" dirty="0" smtClean="0"/>
                        <a:t>I</a:t>
                      </a:r>
                      <a:r>
                        <a:rPr lang="ru-RU" sz="1200" b="1" dirty="0" smtClean="0"/>
                        <a:t> этап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63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Демонтаж</a:t>
                      </a:r>
                      <a:r>
                        <a:rPr lang="ru-RU" sz="1200" b="1" baseline="0" dirty="0" smtClean="0"/>
                        <a:t> существующего </a:t>
                      </a:r>
                      <a:r>
                        <a:rPr lang="ru-RU" sz="1200" b="1" dirty="0" smtClean="0"/>
                        <a:t> оборудования котельных </a:t>
                      </a:r>
                      <a:r>
                        <a:rPr lang="en-US" sz="1200" b="1" dirty="0" smtClean="0"/>
                        <a:t>II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ru-RU" sz="1200" b="1" dirty="0" smtClean="0"/>
                        <a:t>этап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2054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Поставка основного оборудования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8272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Строительно-монтажные работы</a:t>
                      </a:r>
                      <a:r>
                        <a:rPr lang="en-US" sz="1200" b="1" dirty="0" smtClean="0"/>
                        <a:t> I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ru-RU" sz="1200" b="1" baseline="0" dirty="0" smtClean="0"/>
                        <a:t>этап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82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Строительно-монтажные работы</a:t>
                      </a:r>
                      <a:r>
                        <a:rPr lang="en-US" sz="1200" b="1" dirty="0" smtClean="0"/>
                        <a:t> II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ru-RU" sz="1200" b="1" baseline="0" dirty="0" smtClean="0"/>
                        <a:t>этап 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4276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Пусконаладочные</a:t>
                      </a:r>
                      <a:r>
                        <a:rPr lang="ru-RU" sz="1200" b="1" baseline="0" dirty="0" smtClean="0"/>
                        <a:t> работы</a:t>
                      </a:r>
                      <a:r>
                        <a:rPr lang="en-US" sz="1200" b="1" baseline="0" dirty="0" smtClean="0"/>
                        <a:t> I</a:t>
                      </a:r>
                      <a:r>
                        <a:rPr lang="ru-RU" sz="1200" b="1" baseline="0" dirty="0" smtClean="0"/>
                        <a:t> этап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42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Пусконаладочные</a:t>
                      </a:r>
                      <a:r>
                        <a:rPr lang="ru-RU" sz="1200" b="1" baseline="0" dirty="0" smtClean="0"/>
                        <a:t> работы</a:t>
                      </a:r>
                      <a:r>
                        <a:rPr lang="en-US" sz="1200" b="1" baseline="0" dirty="0" smtClean="0"/>
                        <a:t> II</a:t>
                      </a:r>
                      <a:r>
                        <a:rPr lang="ru-RU" sz="1200" b="1" baseline="0" dirty="0" smtClean="0"/>
                        <a:t> этап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82761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Режимоналадочные</a:t>
                      </a:r>
                      <a:r>
                        <a:rPr lang="ru-RU" sz="1200" b="1" dirty="0" smtClean="0"/>
                        <a:t> испытания </a:t>
                      </a:r>
                      <a:r>
                        <a:rPr lang="en-US" sz="1200" b="1" dirty="0" smtClean="0"/>
                        <a:t>I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ru-RU" sz="1200" b="1" dirty="0" smtClean="0"/>
                        <a:t>этап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48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/>
                        <a:t>Режимоналадочные</a:t>
                      </a:r>
                      <a:r>
                        <a:rPr lang="ru-RU" sz="1200" b="1" dirty="0" smtClean="0"/>
                        <a:t> испытания </a:t>
                      </a:r>
                      <a:r>
                        <a:rPr lang="en-US" sz="1200" b="1" dirty="0" smtClean="0"/>
                        <a:t>II </a:t>
                      </a:r>
                      <a:r>
                        <a:rPr lang="ru-RU" sz="1200" b="1" dirty="0" smtClean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Равнобедренный треугольник 50"/>
          <p:cNvSpPr/>
          <p:nvPr/>
        </p:nvSpPr>
        <p:spPr>
          <a:xfrm>
            <a:off x="3857625" y="2500313"/>
            <a:ext cx="71438" cy="71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929063" y="2714625"/>
            <a:ext cx="1714500" cy="1588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29063" y="2857500"/>
            <a:ext cx="27860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929188" y="3143250"/>
            <a:ext cx="78581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000625" y="3286125"/>
            <a:ext cx="14287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429125" y="4071938"/>
            <a:ext cx="200025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29125" y="4214813"/>
            <a:ext cx="2071688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4429125" y="471487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643563" y="4429125"/>
            <a:ext cx="1016000" cy="79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715000" y="4572000"/>
            <a:ext cx="121443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500813" y="5143500"/>
            <a:ext cx="357187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235825" y="4941888"/>
            <a:ext cx="1081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072438" y="5429250"/>
            <a:ext cx="50006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143875" y="5500688"/>
            <a:ext cx="42862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715125" y="3571875"/>
            <a:ext cx="5715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072313" y="3714750"/>
            <a:ext cx="8572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35825" y="4857750"/>
            <a:ext cx="1071563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786563" y="5214938"/>
            <a:ext cx="1214437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858000" y="5643563"/>
            <a:ext cx="1000125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786688" y="5715000"/>
            <a:ext cx="4286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215313" y="5929313"/>
            <a:ext cx="500062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86750" y="6072188"/>
            <a:ext cx="42862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58175" cy="500063"/>
          </a:xfrm>
          <a:solidFill>
            <a:srgbClr val="ED76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bg1"/>
                </a:solidFill>
                <a:latin typeface="Tahoma" pitchFamily="34" charset="0"/>
              </a:rPr>
              <a:t>Иллюстрация хода работ по кот. пр. Ленина, 51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36DCE-6B8C-4C43-ADD4-4921B57762BD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19460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2" cstate="print"/>
          <a:srcRect t="3246" r="66325" b="83424"/>
          <a:stretch>
            <a:fillRect/>
          </a:stretch>
        </p:blipFill>
        <p:spPr bwMode="auto">
          <a:xfrm>
            <a:off x="357188" y="0"/>
            <a:ext cx="2786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D:\c\s.o\Desktop\Ипподром\DSC04878,уменьшенное.di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268413"/>
            <a:ext cx="3743325" cy="2359025"/>
          </a:xfrm>
        </p:spPr>
      </p:pic>
      <p:pic>
        <p:nvPicPr>
          <p:cNvPr id="19463" name="Picture 4" descr="D:\c\s.o\Desktop\Ипподром\Ипподром3у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40768"/>
            <a:ext cx="39604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c\s.o\Desktop\Ипподром\Ипподром ум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861048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c\s.o\Desktop\Ипподром\БМК котельная 5 у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39592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357188" y="120650"/>
            <a:ext cx="2786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4" cstate="print"/>
          <a:srcRect t="3246" r="66325" b="83424"/>
          <a:stretch>
            <a:fillRect/>
          </a:stretch>
        </p:blipFill>
        <p:spPr bwMode="auto">
          <a:xfrm>
            <a:off x="107950" y="0"/>
            <a:ext cx="31686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5"/>
          <p:cNvGrpSpPr/>
          <p:nvPr/>
        </p:nvGrpSpPr>
        <p:grpSpPr>
          <a:xfrm>
            <a:off x="323528" y="1124744"/>
            <a:ext cx="3878110" cy="432048"/>
            <a:chOff x="-118728" y="-32582"/>
            <a:chExt cx="3197739" cy="61721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-59353" y="-32582"/>
              <a:ext cx="3087500" cy="5760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-118728" y="70287"/>
              <a:ext cx="3197739" cy="5143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Срок службы</a:t>
              </a: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4716016" y="1052736"/>
            <a:ext cx="4074179" cy="576064"/>
            <a:chOff x="3832262" y="133911"/>
            <a:chExt cx="3389563" cy="82358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832262" y="133911"/>
              <a:ext cx="3384376" cy="82358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024086" y="251564"/>
              <a:ext cx="3197739" cy="614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Дефицит располагаемой мощности с учетом перспективы</a:t>
              </a: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2411760" y="3645024"/>
            <a:ext cx="3888432" cy="452111"/>
            <a:chOff x="-118728" y="-136150"/>
            <a:chExt cx="3206250" cy="64807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2" y="-136150"/>
              <a:ext cx="3087500" cy="64807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-118728" y="70287"/>
              <a:ext cx="3197739" cy="4128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Удельные расходы газа</a:t>
              </a:r>
            </a:p>
          </p:txBody>
        </p:sp>
      </p:grp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sz="1200" b="1" dirty="0" smtClean="0">
                <a:latin typeface="Tahoma" pitchFamily="34" charset="0"/>
              </a:rPr>
              <a:t> </a:t>
            </a:r>
            <a:r>
              <a:rPr lang="en-US" sz="1200" b="1" dirty="0" smtClean="0">
                <a:latin typeface="Tahoma" pitchFamily="34" charset="0"/>
              </a:rPr>
              <a:t/>
            </a:r>
            <a:br>
              <a:rPr lang="en-US" sz="1200" b="1" dirty="0" smtClean="0">
                <a:latin typeface="Tahoma" pitchFamily="34" charset="0"/>
              </a:rPr>
            </a:br>
            <a:r>
              <a:rPr lang="en-US" sz="1200" b="1" dirty="0" smtClean="0">
                <a:latin typeface="Tahoma" pitchFamily="34" charset="0"/>
              </a:rPr>
              <a:t/>
            </a:r>
            <a:br>
              <a:rPr lang="en-US" sz="1200" b="1" dirty="0" smtClean="0">
                <a:latin typeface="Tahoma" pitchFamily="34" charset="0"/>
              </a:rPr>
            </a:br>
            <a:r>
              <a:rPr lang="ru-RU" sz="1600" b="1" dirty="0" smtClean="0">
                <a:latin typeface="Tahoma" pitchFamily="34" charset="0"/>
              </a:rPr>
              <a:t>Реконструкция 13 котельных  располагаемой мощностью 240,6 Гкал/ч</a:t>
            </a:r>
            <a:endParaRPr lang="ru-RU" sz="16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3059832" y="188640"/>
            <a:ext cx="5760640" cy="500062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Объекты реконструкции 2014 г.</a:t>
            </a: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251520" y="1628800"/>
          <a:ext cx="396044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251520" y="4149080"/>
          <a:ext cx="8568952" cy="241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644008" y="1700809"/>
          <a:ext cx="4207371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0" y="115888"/>
            <a:ext cx="3600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260350"/>
            <a:ext cx="4857750" cy="7254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DE6810"/>
                </a:solidFill>
              </a:rPr>
              <a:t>Особенности проекта 2014 г.</a:t>
            </a: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052736"/>
          <a:ext cx="788896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EFC17-4303-46F5-A47F-146BFAF9611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5"/>
          <p:cNvSpPr>
            <a:spLocks noGrp="1"/>
          </p:cNvSpPr>
          <p:nvPr>
            <p:ph type="title"/>
          </p:nvPr>
        </p:nvSpPr>
        <p:spPr>
          <a:xfrm>
            <a:off x="611188" y="692150"/>
            <a:ext cx="8001000" cy="560388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ru-RU" sz="2400" b="1" smtClean="0"/>
          </a:p>
        </p:txBody>
      </p:sp>
      <p:pic>
        <p:nvPicPr>
          <p:cNvPr id="16387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250825" y="0"/>
            <a:ext cx="2786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186B8-62D5-451E-BAF6-FB23C5FF4EA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Содержимое 17"/>
          <p:cNvGraphicFramePr>
            <a:graphicFrameLocks noGrp="1"/>
          </p:cNvGraphicFramePr>
          <p:nvPr>
            <p:ph idx="1"/>
          </p:nvPr>
        </p:nvGraphicFramePr>
        <p:xfrm>
          <a:off x="539552" y="1052737"/>
          <a:ext cx="8136904" cy="400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608291"/>
                <a:gridCol w="2834864"/>
                <a:gridCol w="2261701"/>
              </a:tblGrid>
              <a:tr h="5147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Целевое</a:t>
                      </a:r>
                      <a:r>
                        <a:rPr lang="ru-RU" sz="1400" baseline="0" dirty="0" smtClean="0"/>
                        <a:t> з</a:t>
                      </a:r>
                      <a:r>
                        <a:rPr lang="ru-RU" sz="1400" dirty="0" smtClean="0"/>
                        <a:t>начение</a:t>
                      </a:r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43123" marR="143123">
                    <a:solidFill>
                      <a:srgbClr val="007FD6"/>
                    </a:solidFill>
                  </a:tcPr>
                </a:tc>
              </a:tr>
              <a:tr h="69747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Требование к мощности и режимам работы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не менее 300 Гкал/ч,</a:t>
                      </a:r>
                      <a:r>
                        <a:rPr lang="ru-RU" sz="1400" b="1" baseline="0" dirty="0" smtClean="0"/>
                        <a:t> обеспечение режимов потребления</a:t>
                      </a:r>
                      <a:endParaRPr lang="ru-RU" sz="1400" b="1" dirty="0" smtClean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24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Повышение КПД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не менее 92 </a:t>
                      </a:r>
                      <a:r>
                        <a:rPr lang="en-US" sz="1400" b="1" dirty="0" smtClean="0"/>
                        <a:t>%</a:t>
                      </a:r>
                      <a:endParaRPr lang="ru-RU" sz="1400" b="1" dirty="0" smtClean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404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 marL="143123" marR="143123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Сокращение  потребления газа</a:t>
                      </a:r>
                      <a:endParaRPr lang="ru-RU" sz="1400" b="1" dirty="0"/>
                    </a:p>
                  </a:txBody>
                  <a:tcPr marL="143123" marR="14312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101,6</a:t>
                      </a:r>
                      <a:r>
                        <a:rPr lang="ru-RU" sz="1400" b="1" baseline="0" dirty="0" smtClean="0"/>
                        <a:t> млн. м3</a:t>
                      </a:r>
                      <a:endParaRPr lang="ru-RU" sz="1400" b="1" dirty="0"/>
                    </a:p>
                  </a:txBody>
                  <a:tcPr marL="143123" marR="143123" anchor="ctr"/>
                </a:tc>
                <a:tc hMerge="1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143123" marR="143123"/>
                </a:tc>
              </a:tr>
              <a:tr h="5883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Сокращение потребления э/</a:t>
                      </a:r>
                      <a:r>
                        <a:rPr lang="ru-RU" sz="1400" b="1" dirty="0" err="1" smtClean="0"/>
                        <a:t>э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</a:t>
                      </a:r>
                      <a:r>
                        <a:rPr lang="ru-RU" sz="1400" b="1" baseline="0" dirty="0" smtClean="0"/>
                        <a:t> 000 000</a:t>
                      </a:r>
                      <a:r>
                        <a:rPr lang="ru-RU" sz="1400" b="1" dirty="0" smtClean="0"/>
                        <a:t> кВтч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marL="143123" marR="14312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404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 marL="143123" marR="143123"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ФОТ</a:t>
                      </a:r>
                      <a:endParaRPr lang="ru-RU" sz="1400" b="1" dirty="0"/>
                    </a:p>
                  </a:txBody>
                  <a:tcPr marL="143123" marR="143123" anchor="ctr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Исключение оперативного персонала</a:t>
                      </a:r>
                      <a:endParaRPr lang="ru-RU" sz="1400" b="1" dirty="0"/>
                    </a:p>
                  </a:txBody>
                  <a:tcPr marL="143123" marR="143123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&gt;</a:t>
                      </a:r>
                      <a:r>
                        <a:rPr lang="ru-RU" sz="1400" b="1" dirty="0" smtClean="0"/>
                        <a:t>2 415 млн.руб.</a:t>
                      </a:r>
                    </a:p>
                  </a:txBody>
                  <a:tcPr marL="143123" marR="143123"/>
                </a:tc>
              </a:tr>
              <a:tr h="78932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ремонты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т/о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Исключение затрат на капитальный ремонт</a:t>
                      </a:r>
                      <a:endParaRPr lang="ru-RU" sz="1400" b="1" dirty="0"/>
                    </a:p>
                  </a:txBody>
                  <a:tcPr marL="143123" marR="1431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 marL="143123" marR="143123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 rot="10800000" flipV="1">
            <a:off x="539550" y="620688"/>
            <a:ext cx="8208963" cy="432048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Достижение </a:t>
            </a:r>
            <a:r>
              <a:rPr lang="ru-RU" sz="2200" b="1" dirty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целевых показателей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" y="5157191"/>
            <a:ext cx="81359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Общий объем вложений         				 </a:t>
            </a:r>
            <a:r>
              <a:rPr lang="en-US" sz="1400" b="1" dirty="0"/>
              <a:t>&gt; </a:t>
            </a:r>
            <a:r>
              <a:rPr lang="ru-RU" sz="1400" b="1" dirty="0" smtClean="0"/>
              <a:t>1,5 </a:t>
            </a:r>
            <a:r>
              <a:rPr lang="ru-RU" sz="1400" b="1" dirty="0"/>
              <a:t>млрд. рублей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400" b="1" dirty="0"/>
              <a:t>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9552" y="5157192"/>
            <a:ext cx="8208963" cy="0"/>
          </a:xfrm>
          <a:prstGeom prst="line">
            <a:avLst/>
          </a:prstGeom>
          <a:ln w="38100">
            <a:solidFill>
              <a:srgbClr val="DE681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440" name="Прямоугольник 19"/>
          <p:cNvSpPr>
            <a:spLocks noChangeArrowheads="1"/>
          </p:cNvSpPr>
          <p:nvPr/>
        </p:nvSpPr>
        <p:spPr bwMode="auto">
          <a:xfrm>
            <a:off x="539750" y="5517232"/>
            <a:ext cx="6518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Простой период окупаемости, лет			   </a:t>
            </a:r>
            <a:r>
              <a:rPr lang="ru-RU" sz="1400" b="1" dirty="0" smtClean="0"/>
              <a:t>10 </a:t>
            </a:r>
            <a:r>
              <a:rPr lang="ru-RU" sz="1400" b="1" dirty="0"/>
              <a:t>лет</a:t>
            </a:r>
          </a:p>
        </p:txBody>
      </p:sp>
      <p:sp>
        <p:nvSpPr>
          <p:cNvPr id="16441" name="TextBox 20"/>
          <p:cNvSpPr txBox="1">
            <a:spLocks noChangeArrowheads="1"/>
          </p:cNvSpPr>
          <p:nvPr/>
        </p:nvSpPr>
        <p:spPr bwMode="auto">
          <a:xfrm>
            <a:off x="539750" y="5929461"/>
            <a:ext cx="820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Дисконтированный период окупаемости, лет		   </a:t>
            </a:r>
            <a:r>
              <a:rPr lang="ru-RU" sz="1400" b="1" dirty="0" smtClean="0"/>
              <a:t>11 </a:t>
            </a:r>
            <a:r>
              <a:rPr lang="ru-RU" sz="1400" b="1" dirty="0"/>
              <a:t>лет				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39750" y="5445125"/>
            <a:ext cx="8208963" cy="0"/>
          </a:xfrm>
          <a:prstGeom prst="line">
            <a:avLst/>
          </a:prstGeom>
          <a:ln w="38100">
            <a:solidFill>
              <a:srgbClr val="DE681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9750" y="5852889"/>
            <a:ext cx="8208963" cy="0"/>
          </a:xfrm>
          <a:prstGeom prst="line">
            <a:avLst/>
          </a:prstGeom>
          <a:ln w="38100">
            <a:solidFill>
              <a:srgbClr val="DE681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915816" y="0"/>
            <a:ext cx="4857750" cy="7254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E681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Особенности проекта </a:t>
            </a:r>
            <a:r>
              <a:rPr lang="ru-RU" sz="2400" b="1" dirty="0" smtClean="0">
                <a:solidFill>
                  <a:srgbClr val="DE6810"/>
                </a:solidFill>
              </a:rPr>
              <a:t>2014 г.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DE681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15312" cy="698500"/>
          </a:xfrm>
          <a:solidFill>
            <a:srgbClr val="ED7600"/>
          </a:solidFill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</a:rPr>
              <a:t>Организационно-функциональная схема реализации мероприятий </a:t>
            </a:r>
            <a:r>
              <a:rPr lang="ru-RU" sz="1800" b="1" dirty="0" err="1" smtClean="0">
                <a:solidFill>
                  <a:schemeClr val="bg1"/>
                </a:solidFill>
                <a:latin typeface="Tahoma" pitchFamily="34" charset="0"/>
              </a:rPr>
              <a:t>энергосервисного</a:t>
            </a: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</a:rPr>
              <a:t> договора 2014 г.</a:t>
            </a:r>
            <a:endParaRPr lang="ru-RU" sz="18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315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357188" y="0"/>
            <a:ext cx="2786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F92B2-2C6C-4271-AEA5-34E06A02FC25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57" name="Содержимое 2"/>
          <p:cNvSpPr>
            <a:spLocks noGrp="1"/>
          </p:cNvSpPr>
          <p:nvPr>
            <p:ph idx="1"/>
          </p:nvPr>
        </p:nvSpPr>
        <p:spPr>
          <a:xfrm>
            <a:off x="684213" y="1484313"/>
            <a:ext cx="8135937" cy="4786312"/>
          </a:xfrm>
          <a:solidFill>
            <a:schemeClr val="accent6">
              <a:lumMod val="60000"/>
              <a:lumOff val="40000"/>
              <a:alpha val="50000"/>
            </a:schemeClr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800" dirty="0" smtClean="0"/>
              <a:t>         </a:t>
            </a:r>
            <a:r>
              <a:rPr lang="ru-RU" sz="1200" b="1" dirty="0" smtClean="0">
                <a:latin typeface="Tahoma" pitchFamily="34" charset="0"/>
              </a:rPr>
              <a:t>согласование проектных решений</a:t>
            </a:r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4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400" dirty="0" smtClean="0"/>
              <a:t>           </a:t>
            </a:r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400" dirty="0" smtClean="0"/>
              <a:t>            </a:t>
            </a:r>
            <a:r>
              <a:rPr lang="ru-RU" sz="1200" b="1" dirty="0" smtClean="0">
                <a:latin typeface="Tahoma" pitchFamily="34" charset="0"/>
              </a:rPr>
              <a:t>согласование оборудования</a:t>
            </a:r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200" dirty="0" smtClean="0">
              <a:latin typeface="Tahoma" pitchFamily="34" charset="0"/>
            </a:endParaRPr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800" dirty="0" smtClean="0"/>
              <a:t>         </a:t>
            </a:r>
            <a:r>
              <a:rPr lang="ru-RU" sz="1200" b="1" dirty="0" smtClean="0">
                <a:latin typeface="Tahoma" pitchFamily="34" charset="0"/>
              </a:rPr>
              <a:t>контроль СМР, приемка </a:t>
            </a:r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200" b="1" dirty="0" smtClean="0">
                <a:latin typeface="Tahoma" pitchFamily="34" charset="0"/>
              </a:rPr>
              <a:t>          законченных объектов</a:t>
            </a:r>
          </a:p>
        </p:txBody>
      </p:sp>
      <p:sp>
        <p:nvSpPr>
          <p:cNvPr id="13318" name="Прямоугольник 64"/>
          <p:cNvSpPr>
            <a:spLocks noChangeArrowheads="1"/>
          </p:cNvSpPr>
          <p:nvPr/>
        </p:nvSpPr>
        <p:spPr bwMode="auto">
          <a:xfrm>
            <a:off x="827088" y="1628775"/>
            <a:ext cx="2816225" cy="569913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Зака</a:t>
            </a:r>
            <a:r>
              <a:rPr lang="ru-RU" sz="1500" b="1">
                <a:solidFill>
                  <a:srgbClr val="F2F2F2"/>
                </a:solidFill>
                <a:latin typeface="Tahoma" pitchFamily="34" charset="0"/>
              </a:rPr>
              <a:t>з</a:t>
            </a:r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чик – ОАО «Теплоэнерго»</a:t>
            </a:r>
          </a:p>
        </p:txBody>
      </p:sp>
      <p:sp>
        <p:nvSpPr>
          <p:cNvPr id="13319" name="Прямоугольник 66"/>
          <p:cNvSpPr>
            <a:spLocks noChangeArrowheads="1"/>
          </p:cNvSpPr>
          <p:nvPr/>
        </p:nvSpPr>
        <p:spPr bwMode="auto">
          <a:xfrm>
            <a:off x="4429125" y="1627188"/>
            <a:ext cx="3071813" cy="571500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 dirty="0">
                <a:solidFill>
                  <a:srgbClr val="FFFFFF"/>
                </a:solidFill>
                <a:latin typeface="Tahoma" pitchFamily="34" charset="0"/>
              </a:rPr>
              <a:t>Исполнитель </a:t>
            </a:r>
            <a:endParaRPr lang="ru-RU" sz="1500" b="1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/>
            <a:r>
              <a:rPr lang="ru-RU" sz="1500" b="1" dirty="0" smtClean="0">
                <a:solidFill>
                  <a:srgbClr val="FFFFFF"/>
                </a:solidFill>
                <a:latin typeface="Tahoma" pitchFamily="34" charset="0"/>
              </a:rPr>
              <a:t>ООО  «</a:t>
            </a:r>
            <a:r>
              <a:rPr lang="ru-RU" sz="1500" b="1" dirty="0" err="1" smtClean="0">
                <a:solidFill>
                  <a:srgbClr val="FFFFFF"/>
                </a:solidFill>
                <a:latin typeface="Tahoma" pitchFamily="34" charset="0"/>
              </a:rPr>
              <a:t>КЭР-Холдинг</a:t>
            </a:r>
            <a:r>
              <a:rPr lang="ru-RU" sz="1500" b="1" dirty="0" smtClean="0">
                <a:solidFill>
                  <a:srgbClr val="FFFFFF"/>
                </a:solidFill>
                <a:latin typeface="Tahoma" pitchFamily="34" charset="0"/>
              </a:rPr>
              <a:t>»</a:t>
            </a:r>
            <a:endParaRPr lang="ru-RU" sz="15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5400000">
            <a:off x="5787232" y="2340769"/>
            <a:ext cx="28575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Прямоугольник 68"/>
          <p:cNvSpPr>
            <a:spLocks noChangeArrowheads="1"/>
          </p:cNvSpPr>
          <p:nvPr/>
        </p:nvSpPr>
        <p:spPr bwMode="auto">
          <a:xfrm>
            <a:off x="4427984" y="2420888"/>
            <a:ext cx="3071813" cy="571500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 dirty="0" smtClean="0">
                <a:solidFill>
                  <a:srgbClr val="FFFFFF"/>
                </a:solidFill>
                <a:latin typeface="Tahoma" pitchFamily="34" charset="0"/>
              </a:rPr>
              <a:t>Генеральный подрядчик</a:t>
            </a:r>
            <a:endParaRPr lang="ru-RU" sz="1500" b="1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3322" name="Прямоугольник 69"/>
          <p:cNvSpPr>
            <a:spLocks noChangeArrowheads="1"/>
          </p:cNvSpPr>
          <p:nvPr/>
        </p:nvSpPr>
        <p:spPr bwMode="auto">
          <a:xfrm>
            <a:off x="4429125" y="3270250"/>
            <a:ext cx="3143250" cy="500063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Проектные организации</a:t>
            </a:r>
          </a:p>
        </p:txBody>
      </p:sp>
      <p:sp>
        <p:nvSpPr>
          <p:cNvPr id="13323" name="Прямоугольник 70"/>
          <p:cNvSpPr>
            <a:spLocks noChangeArrowheads="1"/>
          </p:cNvSpPr>
          <p:nvPr/>
        </p:nvSpPr>
        <p:spPr bwMode="auto">
          <a:xfrm>
            <a:off x="4500563" y="4056063"/>
            <a:ext cx="3071812" cy="500062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Поставщики оборудования</a:t>
            </a:r>
          </a:p>
        </p:txBody>
      </p:sp>
      <p:sp>
        <p:nvSpPr>
          <p:cNvPr id="13324" name="Прямоугольник 72"/>
          <p:cNvSpPr>
            <a:spLocks noChangeArrowheads="1"/>
          </p:cNvSpPr>
          <p:nvPr/>
        </p:nvSpPr>
        <p:spPr bwMode="auto">
          <a:xfrm>
            <a:off x="4500563" y="4841875"/>
            <a:ext cx="3071812" cy="571500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Строительно-монтажные организации</a:t>
            </a:r>
            <a:r>
              <a:rPr lang="ru-RU" sz="150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 rot="5400000">
            <a:off x="5428456" y="5056982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6785769" y="5056982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13319" idx="1"/>
          </p:cNvCxnSpPr>
          <p:nvPr/>
        </p:nvCxnSpPr>
        <p:spPr>
          <a:xfrm>
            <a:off x="3630613" y="1911350"/>
            <a:ext cx="78581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-394494" y="3663157"/>
            <a:ext cx="2930525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071563" y="5127625"/>
            <a:ext cx="2852737" cy="1270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1071563" y="3556000"/>
            <a:ext cx="2779712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042988" y="4348163"/>
            <a:ext cx="2781300" cy="476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6785769" y="3985419"/>
            <a:ext cx="22875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>
            <a:off x="7572375" y="5127625"/>
            <a:ext cx="35718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10800000" flipV="1">
            <a:off x="7572375" y="3484563"/>
            <a:ext cx="3571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 flipV="1">
            <a:off x="7572375" y="4270375"/>
            <a:ext cx="3571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358063" y="2840038"/>
            <a:ext cx="5715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39552" y="2060848"/>
          <a:ext cx="821537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CE3AF-8180-445B-AFC5-24ABB78F5CF1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6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7" cstate="print"/>
          <a:srcRect t="3246" r="66325" b="83424"/>
          <a:stretch>
            <a:fillRect/>
          </a:stretch>
        </p:blipFill>
        <p:spPr bwMode="auto">
          <a:xfrm>
            <a:off x="142875" y="0"/>
            <a:ext cx="36004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Заголовок 1"/>
          <p:cNvSpPr>
            <a:spLocks/>
          </p:cNvSpPr>
          <p:nvPr/>
        </p:nvSpPr>
        <p:spPr bwMode="auto">
          <a:xfrm>
            <a:off x="539750" y="981075"/>
            <a:ext cx="8180388" cy="935038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ahoma" pitchFamily="34" charset="0"/>
              </a:rPr>
              <a:t>ОАО «ТЕПЛОЭНЕРГО» является основным поставщиком тепловой энергии в Нижнем Новгороде.</a:t>
            </a:r>
          </a:p>
        </p:txBody>
      </p:sp>
      <p:sp>
        <p:nvSpPr>
          <p:cNvPr id="3078" name="Содержимое 2"/>
          <p:cNvSpPr>
            <a:spLocks/>
          </p:cNvSpPr>
          <p:nvPr/>
        </p:nvSpPr>
        <p:spPr bwMode="auto">
          <a:xfrm>
            <a:off x="539750" y="5445125"/>
            <a:ext cx="2592388" cy="936625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sz="1700">
                <a:latin typeface="Tahoma" pitchFamily="34" charset="0"/>
              </a:rPr>
              <a:t>	</a:t>
            </a:r>
            <a:r>
              <a:rPr lang="ru-RU">
                <a:latin typeface="Tahoma" pitchFamily="34" charset="0"/>
              </a:rPr>
              <a:t> 140 котельных</a:t>
            </a:r>
          </a:p>
        </p:txBody>
      </p:sp>
      <p:sp>
        <p:nvSpPr>
          <p:cNvPr id="3079" name="Содержимое 2"/>
          <p:cNvSpPr>
            <a:spLocks/>
          </p:cNvSpPr>
          <p:nvPr/>
        </p:nvSpPr>
        <p:spPr bwMode="auto">
          <a:xfrm>
            <a:off x="3348038" y="5445125"/>
            <a:ext cx="2592387" cy="936625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ru-RU">
                <a:latin typeface="Tahoma" pitchFamily="34" charset="0"/>
              </a:rPr>
              <a:t>2000 км 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</a:pPr>
            <a:r>
              <a:rPr lang="ru-RU">
                <a:latin typeface="Tahoma" pitchFamily="34" charset="0"/>
              </a:rPr>
              <a:t>тепловых сетей</a:t>
            </a:r>
          </a:p>
        </p:txBody>
      </p:sp>
      <p:sp>
        <p:nvSpPr>
          <p:cNvPr id="3080" name="Содержимое 2"/>
          <p:cNvSpPr>
            <a:spLocks/>
          </p:cNvSpPr>
          <p:nvPr/>
        </p:nvSpPr>
        <p:spPr bwMode="auto">
          <a:xfrm>
            <a:off x="6156325" y="5445125"/>
            <a:ext cx="2592388" cy="936625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sz="1700">
                <a:latin typeface="Tahoma" pitchFamily="34" charset="0"/>
              </a:rPr>
              <a:t>   </a:t>
            </a:r>
            <a:r>
              <a:rPr lang="en-US">
                <a:latin typeface="Tahoma" pitchFamily="34" charset="0"/>
              </a:rPr>
              <a:t>~ 2500 </a:t>
            </a:r>
            <a:r>
              <a:rPr lang="ru-RU">
                <a:latin typeface="Tahoma" pitchFamily="34" charset="0"/>
              </a:rPr>
              <a:t>Гкал/ч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</a:rPr>
              <a:t>~</a:t>
            </a:r>
            <a:r>
              <a:rPr lang="ru-RU">
                <a:latin typeface="Tahoma" pitchFamily="34" charset="0"/>
              </a:rPr>
              <a:t> 6000 тыс. Гкал/год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sz="1700">
                <a:latin typeface="Tahoma" pitchFamily="34" charset="0"/>
              </a:rPr>
              <a:t>	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8105775" cy="500063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График реализации мероприятий </a:t>
            </a:r>
            <a:r>
              <a:rPr lang="ru-RU" sz="2000" b="1" dirty="0" err="1" smtClean="0"/>
              <a:t>энергосервисного</a:t>
            </a:r>
            <a:r>
              <a:rPr lang="ru-RU" sz="2000" b="1" dirty="0" smtClean="0"/>
              <a:t> договора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91FE-90D1-46A2-961B-24E0AF653EF4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14340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357188" y="0"/>
            <a:ext cx="2786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714375" y="571500"/>
            <a:ext cx="8105775" cy="500063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График реализации</a:t>
            </a:r>
            <a:endParaRPr lang="ru-RU" b="1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34" name="Содержимое 11"/>
          <p:cNvGraphicFramePr>
            <a:graphicFrameLocks noGrp="1"/>
          </p:cNvGraphicFramePr>
          <p:nvPr>
            <p:ph idx="1"/>
          </p:nvPr>
        </p:nvGraphicFramePr>
        <p:xfrm>
          <a:off x="714348" y="1142984"/>
          <a:ext cx="8143929" cy="475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0"/>
                <a:gridCol w="278936"/>
                <a:gridCol w="288032"/>
                <a:gridCol w="288032"/>
                <a:gridCol w="288032"/>
                <a:gridCol w="278922"/>
                <a:gridCol w="387806"/>
                <a:gridCol w="387806"/>
                <a:gridCol w="323172"/>
                <a:gridCol w="387806"/>
                <a:gridCol w="387806"/>
                <a:gridCol w="323172"/>
                <a:gridCol w="387806"/>
                <a:gridCol w="323172"/>
                <a:gridCol w="452441"/>
                <a:gridCol w="323172"/>
                <a:gridCol w="323196"/>
              </a:tblGrid>
              <a:tr h="5000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Мероприятие</a:t>
                      </a:r>
                      <a:endParaRPr lang="ru-RU" sz="1400" dirty="0"/>
                    </a:p>
                  </a:txBody>
                  <a:tcPr anchor="ctr">
                    <a:solidFill>
                      <a:srgbClr val="007FD6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Исполнение</a:t>
                      </a:r>
                      <a:r>
                        <a:rPr lang="ru-RU" sz="1600" baseline="0" dirty="0" smtClean="0"/>
                        <a:t> (плановое /фактическое)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solidFill>
                      <a:srgbClr val="007F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rgbClr val="007F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rgbClr val="007F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rgbClr val="007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сентябрьоктябрь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февраль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март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апрель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май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июнь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июль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август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сентябрь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октябрь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ноябрь</a:t>
                      </a:r>
                      <a:endParaRPr lang="ru-RU" sz="12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декабрь</a:t>
                      </a:r>
                      <a:endParaRPr lang="ru-RU" sz="1200" b="0" dirty="0"/>
                    </a:p>
                  </a:txBody>
                  <a:tcPr vert="vert270"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Разработка ТЭО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Разработка</a:t>
                      </a:r>
                      <a:r>
                        <a:rPr lang="ru-RU" sz="1200" b="1" baseline="0" dirty="0" smtClean="0"/>
                        <a:t> конкурсной документации, проведение конкурса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9383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Заключение  договора</a:t>
                      </a:r>
                    </a:p>
                    <a:p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9383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Проектные работы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2054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Демонтаж</a:t>
                      </a:r>
                      <a:r>
                        <a:rPr lang="ru-RU" sz="1200" b="1" baseline="0" dirty="0" smtClean="0"/>
                        <a:t> существующего </a:t>
                      </a:r>
                      <a:r>
                        <a:rPr lang="ru-RU" sz="1200" b="1" dirty="0" smtClean="0"/>
                        <a:t> оборудования котельных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6340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Поставка основного оборудования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2054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Строительно-монтажные работы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8272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Пусконаладочные</a:t>
                      </a:r>
                      <a:r>
                        <a:rPr lang="ru-RU" sz="1200" b="1" baseline="0" dirty="0" smtClean="0"/>
                        <a:t> работы</a:t>
                      </a:r>
                      <a:r>
                        <a:rPr lang="en-US" sz="1200" b="1" baseline="0" dirty="0" smtClean="0"/>
                        <a:t>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82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/>
                        <a:t>Режимоналадочные</a:t>
                      </a:r>
                      <a:r>
                        <a:rPr lang="ru-RU" sz="1200" b="1" dirty="0" smtClean="0"/>
                        <a:t> испытания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4139952" y="2852936"/>
            <a:ext cx="792088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139952" y="2924944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652120" y="4005064"/>
            <a:ext cx="15841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580112" y="3717032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004048" y="4437112"/>
            <a:ext cx="2000250" cy="158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652120" y="4149080"/>
            <a:ext cx="18722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4429125" y="471487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084168" y="4581128"/>
            <a:ext cx="121443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164288" y="5301208"/>
            <a:ext cx="50006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004048" y="3645024"/>
            <a:ext cx="10801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563888" y="2492896"/>
            <a:ext cx="64807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084168" y="4869160"/>
            <a:ext cx="1944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668344" y="5661248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>
            <a:off x="4860032" y="3212976"/>
            <a:ext cx="144016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5508104" y="3356992"/>
            <a:ext cx="144016" cy="720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563888" y="2420888"/>
            <a:ext cx="648072" cy="0"/>
          </a:xfrm>
          <a:prstGeom prst="line">
            <a:avLst/>
          </a:pr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56176" y="5013176"/>
            <a:ext cx="18722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5" r="66326" b="83425"/>
          <a:stretch>
            <a:fillRect/>
          </a:stretch>
        </p:blipFill>
        <p:spPr bwMode="auto">
          <a:xfrm>
            <a:off x="0" y="116632"/>
            <a:ext cx="3600400" cy="1008112"/>
          </a:xfrm>
          <a:prstGeom prst="rect">
            <a:avLst/>
          </a:prstGeom>
          <a:noFill/>
        </p:spPr>
      </p:pic>
      <p:pic>
        <p:nvPicPr>
          <p:cNvPr id="4098" name="Picture 2" descr="E:\АГИТПРОМ\Готово\Новая папка\Новая папка\te_ppt_titul_02_preview2.jpg"/>
          <p:cNvPicPr>
            <a:picLocks noChangeAspect="1" noChangeArrowheads="1"/>
          </p:cNvPicPr>
          <p:nvPr/>
        </p:nvPicPr>
        <p:blipFill>
          <a:blip r:embed="rId4" cstate="print"/>
          <a:srcRect l="10998" t="20081" b="29456"/>
          <a:stretch>
            <a:fillRect/>
          </a:stretch>
        </p:blipFill>
        <p:spPr bwMode="auto">
          <a:xfrm>
            <a:off x="0" y="1412776"/>
            <a:ext cx="9144000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2485345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Инвестиционные программы </a:t>
            </a:r>
          </a:p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за счет долгосрочного кредитования 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5" r="66326" b="83425"/>
          <a:stretch>
            <a:fillRect/>
          </a:stretch>
        </p:blipFill>
        <p:spPr bwMode="auto">
          <a:xfrm>
            <a:off x="0" y="44624"/>
            <a:ext cx="3600400" cy="1008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02128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400" b="1" dirty="0" smtClean="0">
                <a:solidFill>
                  <a:srgbClr val="0483EC"/>
                </a:solidFill>
              </a:rPr>
              <a:t> Инвестиционные программы ОАО «Теплоэнерго»</a:t>
            </a:r>
            <a:endParaRPr lang="ru-RU" sz="1400" b="1" dirty="0">
              <a:solidFill>
                <a:srgbClr val="0483EC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6064" y="6165304"/>
            <a:ext cx="7812360" cy="0"/>
          </a:xfrm>
          <a:prstGeom prst="line">
            <a:avLst/>
          </a:prstGeom>
          <a:ln w="26670">
            <a:solidFill>
              <a:srgbClr val="0483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356352"/>
            <a:ext cx="658416" cy="365125"/>
          </a:xfrm>
        </p:spPr>
        <p:txBody>
          <a:bodyPr/>
          <a:lstStyle/>
          <a:p>
            <a:fld id="{FDB968D9-53A1-46A9-AF76-8FFB65943FB5}" type="slidenum">
              <a:rPr lang="ru-RU" smtClean="0">
                <a:solidFill>
                  <a:srgbClr val="0483EC"/>
                </a:solidFill>
              </a:rPr>
              <a:pPr/>
              <a:t>22</a:t>
            </a:fld>
            <a:endParaRPr lang="ru-RU" dirty="0">
              <a:solidFill>
                <a:srgbClr val="0483E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32656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Краткосрочная программа 2013г. (1)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611560" y="980728"/>
            <a:ext cx="2664296" cy="1008112"/>
            <a:chOff x="4" y="3209124"/>
            <a:chExt cx="2408029" cy="89992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ru-RU" sz="1600" b="1" dirty="0" smtClean="0">
                  <a:solidFill>
                    <a:schemeClr val="tx1"/>
                  </a:solidFill>
                </a:rPr>
                <a:t>Утверждена Правительством Н.О.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3419872" y="980728"/>
            <a:ext cx="2808312" cy="1008112"/>
            <a:chOff x="4" y="3209124"/>
            <a:chExt cx="2408029" cy="89992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ru-RU" sz="1600" b="1" dirty="0" smtClean="0">
                  <a:solidFill>
                    <a:schemeClr val="tx1"/>
                  </a:solidFill>
                </a:rPr>
                <a:t>Разработана  на основании схемы Т/С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3851920" y="2348880"/>
            <a:ext cx="4968552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Реконструкция ветхих сетей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Создание возможности для подключения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Реконструкция источников, ЦТП, пр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Группа 46"/>
          <p:cNvGrpSpPr/>
          <p:nvPr/>
        </p:nvGrpSpPr>
        <p:grpSpPr>
          <a:xfrm>
            <a:off x="539552" y="2348880"/>
            <a:ext cx="3240360" cy="1296144"/>
            <a:chOff x="4" y="3209124"/>
            <a:chExt cx="2408029" cy="899927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Основные направления программы: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52"/>
          <p:cNvGrpSpPr/>
          <p:nvPr/>
        </p:nvGrpSpPr>
        <p:grpSpPr>
          <a:xfrm>
            <a:off x="539552" y="3861048"/>
            <a:ext cx="3240360" cy="2016224"/>
            <a:chOff x="4" y="3209124"/>
            <a:chExt cx="2408029" cy="899927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Принципы финансирования: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Текст 56"/>
          <p:cNvSpPr>
            <a:spLocks noGrp="1"/>
          </p:cNvSpPr>
          <p:nvPr>
            <p:ph type="body" idx="1"/>
          </p:nvPr>
        </p:nvSpPr>
        <p:spPr>
          <a:xfrm>
            <a:off x="3851920" y="3933056"/>
            <a:ext cx="4968552" cy="1872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</a:rPr>
              <a:t>Источник финансирования – 5-летний кредит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</a:rPr>
              <a:t>Источник возврата -  инвестиционная составляющая в тарифе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pSp>
        <p:nvGrpSpPr>
          <p:cNvPr id="7" name="Группа 58"/>
          <p:cNvGrpSpPr/>
          <p:nvPr/>
        </p:nvGrpSpPr>
        <p:grpSpPr>
          <a:xfrm>
            <a:off x="6300192" y="980728"/>
            <a:ext cx="2664296" cy="1008112"/>
            <a:chOff x="4" y="3209124"/>
            <a:chExt cx="2408029" cy="89992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ru-RU" sz="1600" b="1" dirty="0" smtClean="0">
                  <a:solidFill>
                    <a:schemeClr val="tx1"/>
                  </a:solidFill>
                </a:rPr>
                <a:t>Основана на тарифном решении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5" r="66326" b="83425"/>
          <a:stretch>
            <a:fillRect/>
          </a:stretch>
        </p:blipFill>
        <p:spPr bwMode="auto">
          <a:xfrm>
            <a:off x="0" y="0"/>
            <a:ext cx="3600400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0932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400" b="1" dirty="0" smtClean="0">
                <a:solidFill>
                  <a:srgbClr val="0483EC"/>
                </a:solidFill>
              </a:rPr>
              <a:t> Инвестиционные программы ОАО «Теплоэнерго»  </a:t>
            </a:r>
            <a:endParaRPr lang="ru-RU" sz="1400" b="1" dirty="0">
              <a:solidFill>
                <a:srgbClr val="0483EC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6381328"/>
            <a:ext cx="8280920" cy="0"/>
          </a:xfrm>
          <a:prstGeom prst="line">
            <a:avLst/>
          </a:prstGeom>
          <a:ln w="26670">
            <a:solidFill>
              <a:srgbClr val="0483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DB968D9-53A1-46A9-AF76-8FFB65943FB5}" type="slidenum">
              <a:rPr lang="ru-RU" smtClean="0">
                <a:solidFill>
                  <a:srgbClr val="0483EC"/>
                </a:solidFill>
              </a:rPr>
              <a:pPr/>
              <a:t>23</a:t>
            </a:fld>
            <a:endParaRPr lang="ru-RU" dirty="0">
              <a:solidFill>
                <a:srgbClr val="0483E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88640"/>
            <a:ext cx="525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Краткосрочная программа 2013г. (1)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3568" y="1412776"/>
          <a:ext cx="7920880" cy="401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402"/>
                <a:gridCol w="768966"/>
                <a:gridCol w="648072"/>
                <a:gridCol w="864096"/>
                <a:gridCol w="792088"/>
                <a:gridCol w="792088"/>
                <a:gridCol w="640146"/>
                <a:gridCol w="872022"/>
              </a:tblGrid>
              <a:tr h="997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          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2013-2018гг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</a:tr>
              <a:tr h="595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Капитальные вложения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5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финансирования - всего, в т.ч.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421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заемные средства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5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Возврат инвестиций -  всего, в т.ч.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288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42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инвест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составляющая в тарифе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288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683568" y="1001819"/>
            <a:ext cx="7916450" cy="389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Финансирование программы, возврат инвестиций (млн. руб.):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5" r="66326" b="83425"/>
          <a:stretch>
            <a:fillRect/>
          </a:stretch>
        </p:blipFill>
        <p:spPr bwMode="auto">
          <a:xfrm>
            <a:off x="0" y="44624"/>
            <a:ext cx="3600400" cy="10081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021288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400" b="1" dirty="0" smtClean="0">
                <a:solidFill>
                  <a:srgbClr val="0483EC"/>
                </a:solidFill>
              </a:rPr>
              <a:t> Инвестиционные программы ОАО «Теплоэнерго»</a:t>
            </a:r>
            <a:endParaRPr lang="ru-RU" sz="1400" b="1" dirty="0">
              <a:solidFill>
                <a:srgbClr val="0483EC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6064" y="6165304"/>
            <a:ext cx="7812360" cy="0"/>
          </a:xfrm>
          <a:prstGeom prst="line">
            <a:avLst/>
          </a:prstGeom>
          <a:ln w="26670">
            <a:solidFill>
              <a:srgbClr val="0483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356352"/>
            <a:ext cx="658416" cy="365125"/>
          </a:xfrm>
        </p:spPr>
        <p:txBody>
          <a:bodyPr/>
          <a:lstStyle/>
          <a:p>
            <a:fld id="{FDB968D9-53A1-46A9-AF76-8FFB65943FB5}" type="slidenum">
              <a:rPr lang="ru-RU" smtClean="0">
                <a:solidFill>
                  <a:srgbClr val="0483EC"/>
                </a:solidFill>
              </a:rPr>
              <a:pPr/>
              <a:t>24</a:t>
            </a:fld>
            <a:endParaRPr lang="ru-RU" dirty="0">
              <a:solidFill>
                <a:srgbClr val="0483E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332656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Инвестиционная программа 2014-2017гг.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611560" y="836712"/>
            <a:ext cx="1944216" cy="1296144"/>
            <a:chOff x="4" y="3209124"/>
            <a:chExt cx="2408029" cy="89992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ru-RU" sz="1600" b="1" dirty="0" smtClean="0">
                  <a:solidFill>
                    <a:schemeClr val="tx1"/>
                  </a:solidFill>
                </a:rPr>
                <a:t>Утверждена Правительством </a:t>
              </a:r>
              <a:r>
                <a:rPr lang="ru-RU" sz="1600" b="1" dirty="0" err="1" smtClean="0">
                  <a:solidFill>
                    <a:schemeClr val="tx1"/>
                  </a:solidFill>
                </a:rPr>
                <a:t>Ниж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. области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2699792" y="836712"/>
            <a:ext cx="1944216" cy="1296144"/>
            <a:chOff x="4" y="3209124"/>
            <a:chExt cx="2408029" cy="89992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ru-RU" sz="1600" b="1" dirty="0" smtClean="0">
                  <a:solidFill>
                    <a:schemeClr val="tx1"/>
                  </a:solidFill>
                </a:rPr>
                <a:t>Основана на схеме </a:t>
              </a:r>
              <a:r>
                <a:rPr lang="ru-RU" sz="1600" b="1" dirty="0" err="1" smtClean="0">
                  <a:solidFill>
                    <a:schemeClr val="tx1"/>
                  </a:solidFill>
                </a:rPr>
                <a:t>теплосн-ия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 Н.Новгорода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4788024" y="836712"/>
            <a:ext cx="1944216" cy="1296144"/>
            <a:chOff x="2308463" y="3073078"/>
            <a:chExt cx="2408029" cy="89992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308463" y="3073078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2397650" y="3137358"/>
              <a:ext cx="2140470" cy="73565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buFont typeface="Wingdings" pitchFamily="2" charset="2"/>
                <a:buChar char="ü"/>
              </a:pPr>
              <a:r>
                <a:rPr lang="ru-RU" sz="1600" b="1" dirty="0" smtClean="0">
                  <a:solidFill>
                    <a:schemeClr val="tx1"/>
                  </a:solidFill>
                </a:rPr>
                <a:t>Основана 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/>
                  </a:solidFill>
                </a:rPr>
                <a:t>на решении о долгосрочном </a:t>
              </a:r>
            </a:p>
            <a:p>
              <a:pPr lvl="0" algn="ctr" defTabSz="889000">
                <a:spcBef>
                  <a:spcPct val="0"/>
                </a:spcBef>
              </a:pPr>
              <a:r>
                <a:rPr lang="ru-RU" sz="1600" b="1" dirty="0" smtClean="0">
                  <a:solidFill>
                    <a:schemeClr val="tx1"/>
                  </a:solidFill>
                </a:rPr>
                <a:t>тарифе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32"/>
          <p:cNvGrpSpPr/>
          <p:nvPr/>
        </p:nvGrpSpPr>
        <p:grpSpPr>
          <a:xfrm>
            <a:off x="6876256" y="836712"/>
            <a:ext cx="1944216" cy="1296144"/>
            <a:chOff x="4" y="3209124"/>
            <a:chExt cx="2408029" cy="899927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43934" y="3253055"/>
              <a:ext cx="2320167" cy="7501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ru-RU" sz="1500" b="1" dirty="0" smtClean="0">
                  <a:solidFill>
                    <a:schemeClr val="tx1"/>
                  </a:solidFill>
                </a:rPr>
                <a:t>Определяет целевые показатели надежности, качества и </a:t>
              </a:r>
              <a:r>
                <a:rPr lang="ru-RU" sz="1500" b="1" dirty="0" err="1" smtClean="0">
                  <a:solidFill>
                    <a:schemeClr val="tx1"/>
                  </a:solidFill>
                </a:rPr>
                <a:t>энергоэффект-ости</a:t>
              </a:r>
              <a:endParaRPr lang="ru-RU" sz="15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3851920" y="2348880"/>
            <a:ext cx="4896544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Реконструкция ветхих сетей (≈ 300 км.),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Создание возможности для подключения  (+ 250 Гкал/ч).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Реконструкция источников, ЦТП, пр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7" name="Группа 46"/>
          <p:cNvGrpSpPr/>
          <p:nvPr/>
        </p:nvGrpSpPr>
        <p:grpSpPr>
          <a:xfrm>
            <a:off x="539552" y="2348880"/>
            <a:ext cx="3240360" cy="1296144"/>
            <a:chOff x="4" y="3209124"/>
            <a:chExt cx="2408029" cy="899927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Основные направления программы: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52"/>
          <p:cNvGrpSpPr/>
          <p:nvPr/>
        </p:nvGrpSpPr>
        <p:grpSpPr>
          <a:xfrm>
            <a:off x="539552" y="3861048"/>
            <a:ext cx="3240360" cy="2016224"/>
            <a:chOff x="4" y="3209124"/>
            <a:chExt cx="2408029" cy="899927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" y="3209124"/>
              <a:ext cx="2408029" cy="89992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43935" y="3253055"/>
              <a:ext cx="2320167" cy="8120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</a:rPr>
                <a:t>Принципы финансирования: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Текст 56"/>
          <p:cNvSpPr>
            <a:spLocks noGrp="1"/>
          </p:cNvSpPr>
          <p:nvPr>
            <p:ph type="body" idx="1"/>
          </p:nvPr>
        </p:nvSpPr>
        <p:spPr>
          <a:xfrm>
            <a:off x="3851920" y="3933056"/>
            <a:ext cx="4968552" cy="18722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</a:rPr>
              <a:t>Источники финансирования =  9-летниий кредит + собственные средства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</a:rPr>
              <a:t>Комбинация источников возврата:</a:t>
            </a:r>
          </a:p>
          <a:p>
            <a:pPr algn="ctr"/>
            <a:r>
              <a:rPr lang="ru-RU" sz="1800" b="1" dirty="0" err="1" smtClean="0">
                <a:solidFill>
                  <a:schemeClr val="tx1"/>
                </a:solidFill>
              </a:rPr>
              <a:t>экон-ий</a:t>
            </a:r>
            <a:r>
              <a:rPr lang="ru-RU" sz="1800" b="1" dirty="0" smtClean="0">
                <a:solidFill>
                  <a:schemeClr val="tx1"/>
                </a:solidFill>
              </a:rPr>
              <a:t> эффект +  </a:t>
            </a:r>
            <a:r>
              <a:rPr lang="ru-RU" sz="1800" b="1" dirty="0" err="1" smtClean="0">
                <a:solidFill>
                  <a:schemeClr val="tx1"/>
                </a:solidFill>
              </a:rPr>
              <a:t>инвест</a:t>
            </a:r>
            <a:r>
              <a:rPr lang="ru-RU" sz="1800" b="1" dirty="0" smtClean="0">
                <a:solidFill>
                  <a:schemeClr val="tx1"/>
                </a:solidFill>
              </a:rPr>
              <a:t>. составляющая в тарифе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5" r="66326" b="83425"/>
          <a:stretch>
            <a:fillRect/>
          </a:stretch>
        </p:blipFill>
        <p:spPr bwMode="auto">
          <a:xfrm>
            <a:off x="0" y="0"/>
            <a:ext cx="3600400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0932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400" b="1" dirty="0" smtClean="0">
                <a:solidFill>
                  <a:srgbClr val="0483EC"/>
                </a:solidFill>
              </a:rPr>
              <a:t> Инвестиционные программы ОАО «Теплоэнерго»  </a:t>
            </a:r>
            <a:endParaRPr lang="ru-RU" sz="1400" b="1" dirty="0">
              <a:solidFill>
                <a:srgbClr val="0483EC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6381328"/>
            <a:ext cx="8280920" cy="0"/>
          </a:xfrm>
          <a:prstGeom prst="line">
            <a:avLst/>
          </a:prstGeom>
          <a:ln w="26670">
            <a:solidFill>
              <a:srgbClr val="0483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DB968D9-53A1-46A9-AF76-8FFB65943FB5}" type="slidenum">
              <a:rPr lang="ru-RU" smtClean="0">
                <a:solidFill>
                  <a:srgbClr val="0483EC"/>
                </a:solidFill>
              </a:rPr>
              <a:pPr/>
              <a:t>25</a:t>
            </a:fld>
            <a:endParaRPr lang="ru-RU" dirty="0">
              <a:solidFill>
                <a:srgbClr val="0483E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88640"/>
            <a:ext cx="525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Инвестицонная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программа 2014-2017гг.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3568" y="1412776"/>
          <a:ext cx="7920880" cy="43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575"/>
                <a:gridCol w="642234"/>
                <a:gridCol w="784952"/>
                <a:gridCol w="856312"/>
                <a:gridCol w="713593"/>
                <a:gridCol w="784952"/>
                <a:gridCol w="784952"/>
                <a:gridCol w="85631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2021-2025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Всего             2014-2025гг.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Капитальные вложения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-    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-    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5508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Источники финансирования - всего, в т.ч.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2092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-    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-    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5508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заемные средства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собственные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средства (амортизация, экономия)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505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926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749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2418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Возврат инвестиций -  всего, в т.ч.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6597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инвест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составляющая в тарифе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экономия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4"/>
          <p:cNvSpPr/>
          <p:nvPr/>
        </p:nvSpPr>
        <p:spPr>
          <a:xfrm>
            <a:off x="683568" y="1001819"/>
            <a:ext cx="7916450" cy="389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Финансирование программы, возврат инвестиций (млн. руб.):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00063" y="5357813"/>
            <a:ext cx="8301037" cy="642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100" b="1" dirty="0">
              <a:solidFill>
                <a:srgbClr val="DE6810"/>
              </a:solidFill>
            </a:endParaRP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4000500" y="600075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b="1">
              <a:solidFill>
                <a:srgbClr val="007FD6"/>
              </a:solidFill>
              <a:latin typeface="Tahoma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D434A-A360-4F18-BEDC-4F249275A25E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1509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2" cstate="print"/>
          <a:srcRect t="3246" r="66325" b="83424"/>
          <a:stretch>
            <a:fillRect/>
          </a:stretch>
        </p:blipFill>
        <p:spPr bwMode="auto">
          <a:xfrm>
            <a:off x="0" y="115888"/>
            <a:ext cx="3600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E:\АГИТПРОМ\Готово\Новая папка\Новая папка\te_ppt_titul_02_preview2.jpg"/>
          <p:cNvPicPr>
            <a:picLocks noChangeAspect="1" noChangeArrowheads="1"/>
          </p:cNvPicPr>
          <p:nvPr/>
        </p:nvPicPr>
        <p:blipFill>
          <a:blip r:embed="rId3" cstate="print"/>
          <a:srcRect l="10999" t="20081" b="29456"/>
          <a:stretch>
            <a:fillRect/>
          </a:stretch>
        </p:blipFill>
        <p:spPr bwMode="auto">
          <a:xfrm>
            <a:off x="0" y="1285875"/>
            <a:ext cx="91440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Содержимое 14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1928812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4000" b="1" smtClean="0">
                <a:solidFill>
                  <a:schemeClr val="bg1"/>
                </a:solidFill>
                <a:latin typeface="Tahoma" pitchFamily="34" charset="0"/>
              </a:rPr>
              <a:t>Спасибо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000" b="1" smtClean="0">
                <a:solidFill>
                  <a:schemeClr val="bg1"/>
                </a:solidFill>
                <a:latin typeface="Tahoma" pitchFamily="34" charset="0"/>
              </a:rPr>
              <a:t>за внимание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000" b="1" smtClean="0">
                <a:latin typeface="Tahoma" pitchFamily="34" charset="0"/>
              </a:rPr>
              <a:t> </a:t>
            </a:r>
            <a:endParaRPr lang="ru-RU" sz="3000" b="1" smtClean="0"/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468313" y="5949950"/>
            <a:ext cx="8207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ОАО «Теплоэнерго», Россия,</a:t>
            </a:r>
            <a:r>
              <a:rPr lang="en-US" sz="1400" b="1"/>
              <a:t> </a:t>
            </a:r>
            <a:r>
              <a:rPr lang="ru-RU" sz="1400" b="1"/>
              <a:t>603005, Нижний Новгород, б. Мира, 14</a:t>
            </a:r>
          </a:p>
          <a:p>
            <a:r>
              <a:rPr lang="ru-RU" sz="1400" b="1"/>
              <a:t>тел. +7(831) 299-93-40, факс +7(831)299-93-69, </a:t>
            </a:r>
            <a:r>
              <a:rPr lang="en-US" sz="1400" b="1"/>
              <a:t>e-mail</a:t>
            </a:r>
            <a:r>
              <a:rPr lang="ru-RU" sz="1400" b="1"/>
              <a:t>:</a:t>
            </a:r>
            <a:r>
              <a:rPr lang="en-US" sz="1400" b="1"/>
              <a:t>office@teploenergo-nn.ru</a:t>
            </a:r>
          </a:p>
          <a:p>
            <a:r>
              <a:rPr lang="en-US" sz="1400" b="1"/>
              <a:t>www.teploenergo-nn.ru</a:t>
            </a:r>
            <a:endParaRPr lang="ru-RU" sz="1400" b="1"/>
          </a:p>
          <a:p>
            <a:endParaRPr lang="ru-RU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00063" y="5357813"/>
            <a:ext cx="8301037" cy="6429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100" b="1" dirty="0">
              <a:solidFill>
                <a:srgbClr val="DE6810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7A513-1E1C-4D2C-B325-273A41E63170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053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0" y="115888"/>
            <a:ext cx="3600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E:\АГИТПРОМ\Готово\Новая папка\Новая папка\te_ppt_titul_02_preview2.jpg"/>
          <p:cNvPicPr>
            <a:picLocks noChangeAspect="1" noChangeArrowheads="1"/>
          </p:cNvPicPr>
          <p:nvPr/>
        </p:nvPicPr>
        <p:blipFill>
          <a:blip r:embed="rId4" cstate="print"/>
          <a:srcRect l="10999" t="20081" b="29456"/>
          <a:stretch>
            <a:fillRect/>
          </a:stretch>
        </p:blipFill>
        <p:spPr bwMode="auto">
          <a:xfrm>
            <a:off x="0" y="1285875"/>
            <a:ext cx="91440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Содержимое 14"/>
          <p:cNvSpPr>
            <a:spLocks noGrp="1"/>
          </p:cNvSpPr>
          <p:nvPr>
            <p:ph idx="1"/>
          </p:nvPr>
        </p:nvSpPr>
        <p:spPr>
          <a:xfrm>
            <a:off x="323528" y="2214563"/>
            <a:ext cx="8568952" cy="1928812"/>
          </a:xfrm>
        </p:spPr>
        <p:txBody>
          <a:bodyPr/>
          <a:lstStyle/>
          <a:p>
            <a:pPr algn="ctr" eaLnBrk="1" hangingPunct="1">
              <a:buNone/>
            </a:pPr>
            <a:endParaRPr lang="ru-RU" sz="3000" b="1" dirty="0" smtClean="0">
              <a:latin typeface="Tahoma" pitchFamily="34" charset="0"/>
            </a:endParaRPr>
          </a:p>
          <a:p>
            <a:pPr algn="ctr" eaLnBrk="1" hangingPunct="1">
              <a:buNone/>
            </a:pPr>
            <a:r>
              <a:rPr lang="ru-RU" sz="3000" b="1" dirty="0" smtClean="0">
                <a:latin typeface="Tahoma" pitchFamily="34" charset="0"/>
              </a:rPr>
              <a:t>Реконструкция котельных на условиях </a:t>
            </a:r>
            <a:r>
              <a:rPr lang="ru-RU" sz="3000" b="1" dirty="0" err="1" smtClean="0">
                <a:latin typeface="Tahoma" pitchFamily="34" charset="0"/>
              </a:rPr>
              <a:t>энергосервисного</a:t>
            </a:r>
            <a:r>
              <a:rPr lang="ru-RU" sz="3000" b="1" dirty="0" smtClean="0">
                <a:latin typeface="Tahoma" pitchFamily="34" charset="0"/>
              </a:rPr>
              <a:t> договора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052736"/>
          <a:ext cx="8032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6675A-75A2-4B3E-9D65-26F3B2C038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100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8" cstate="print"/>
          <a:srcRect t="3246" r="66325" b="83424"/>
          <a:stretch>
            <a:fillRect/>
          </a:stretch>
        </p:blipFill>
        <p:spPr bwMode="auto">
          <a:xfrm>
            <a:off x="0" y="115888"/>
            <a:ext cx="3600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475" y="333375"/>
            <a:ext cx="4857750" cy="7254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DE6810"/>
                </a:solidFill>
              </a:rPr>
              <a:t>Причины инициации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4" cstate="print"/>
          <a:srcRect t="3246" r="66325" b="83424"/>
          <a:stretch>
            <a:fillRect/>
          </a:stretch>
        </p:blipFill>
        <p:spPr bwMode="auto">
          <a:xfrm>
            <a:off x="357188" y="120650"/>
            <a:ext cx="2786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5" cstate="print"/>
          <a:srcRect t="3246" r="66325" b="83424"/>
          <a:stretch>
            <a:fillRect/>
          </a:stretch>
        </p:blipFill>
        <p:spPr bwMode="auto">
          <a:xfrm>
            <a:off x="107950" y="0"/>
            <a:ext cx="31686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03575" y="4581525"/>
            <a:ext cx="2936875" cy="341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/>
              <a:t>Удельные расходы газа</a:t>
            </a:r>
          </a:p>
        </p:txBody>
      </p:sp>
      <p:graphicFrame>
        <p:nvGraphicFramePr>
          <p:cNvPr id="7173" name="Диаграмма 11"/>
          <p:cNvGraphicFramePr>
            <a:graphicFrameLocks/>
          </p:cNvGraphicFramePr>
          <p:nvPr/>
        </p:nvGraphicFramePr>
        <p:xfrm>
          <a:off x="251520" y="4365104"/>
          <a:ext cx="8670925" cy="2304256"/>
        </p:xfrm>
        <a:graphic>
          <a:graphicData uri="http://schemas.openxmlformats.org/presentationml/2006/ole">
            <p:oleObj spid="_x0000_s7173" r:id="rId6" imgW="8669263" imgH="2621507" progId="Excel.Sheet.8">
              <p:embed/>
            </p:oleObj>
          </a:graphicData>
        </a:graphic>
      </p:graphicFrame>
      <p:graphicFrame>
        <p:nvGraphicFramePr>
          <p:cNvPr id="7174" name="Диаграмма 12"/>
          <p:cNvGraphicFramePr>
            <a:graphicFrameLocks/>
          </p:cNvGraphicFramePr>
          <p:nvPr/>
        </p:nvGraphicFramePr>
        <p:xfrm>
          <a:off x="4355976" y="1772816"/>
          <a:ext cx="4567237" cy="2066900"/>
        </p:xfrm>
        <a:graphic>
          <a:graphicData uri="http://schemas.openxmlformats.org/presentationml/2006/ole">
            <p:oleObj spid="_x0000_s7174" r:id="rId7" imgW="4566300" imgH="2334970" progId="Excel.Sheet.8">
              <p:embed/>
            </p:oleObj>
          </a:graphicData>
        </a:graphic>
      </p:graphicFrame>
      <p:graphicFrame>
        <p:nvGraphicFramePr>
          <p:cNvPr id="7175" name="Диаграмма 13"/>
          <p:cNvGraphicFramePr>
            <a:graphicFrameLocks/>
          </p:cNvGraphicFramePr>
          <p:nvPr/>
        </p:nvGraphicFramePr>
        <p:xfrm>
          <a:off x="323528" y="1772816"/>
          <a:ext cx="4062412" cy="2066900"/>
        </p:xfrm>
        <a:graphic>
          <a:graphicData uri="http://schemas.openxmlformats.org/presentationml/2006/ole">
            <p:oleObj spid="_x0000_s7175" name="Worksheet" r:id="rId8" imgW="4060288" imgH="2334970" progId="Excel.Sheet.8">
              <p:embed/>
            </p:oleObj>
          </a:graphicData>
        </a:graphic>
      </p:graphicFrame>
      <p:grpSp>
        <p:nvGrpSpPr>
          <p:cNvPr id="2" name="Группа 15"/>
          <p:cNvGrpSpPr/>
          <p:nvPr/>
        </p:nvGrpSpPr>
        <p:grpSpPr>
          <a:xfrm>
            <a:off x="395536" y="1196752"/>
            <a:ext cx="3878110" cy="504056"/>
            <a:chOff x="-118728" y="70287"/>
            <a:chExt cx="3197739" cy="7200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-59353" y="214301"/>
              <a:ext cx="3087500" cy="57606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-118728" y="70287"/>
              <a:ext cx="3197739" cy="7200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Срок службы</a:t>
              </a: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4860032" y="1124744"/>
            <a:ext cx="4067944" cy="576064"/>
            <a:chOff x="3952078" y="133911"/>
            <a:chExt cx="3384376" cy="82358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952078" y="133911"/>
              <a:ext cx="3384376" cy="82358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024086" y="251564"/>
              <a:ext cx="3197739" cy="6144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Дефицит располагаемой мощности с учетом перспективы</a:t>
              </a: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2411760" y="3933056"/>
            <a:ext cx="3878110" cy="504056"/>
            <a:chOff x="-118728" y="-32932"/>
            <a:chExt cx="3197739" cy="7225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59353" y="-32932"/>
              <a:ext cx="3087500" cy="64807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-118728" y="70287"/>
              <a:ext cx="3197739" cy="6193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Удельные расходы газа</a:t>
              </a:r>
            </a:p>
          </p:txBody>
        </p:sp>
      </p:grp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sz="1200" b="1" dirty="0" smtClean="0">
                <a:latin typeface="Tahoma" pitchFamily="34" charset="0"/>
              </a:rPr>
              <a:t> </a:t>
            </a:r>
            <a:r>
              <a:rPr lang="en-US" sz="1200" b="1" dirty="0" smtClean="0">
                <a:latin typeface="Tahoma" pitchFamily="34" charset="0"/>
              </a:rPr>
              <a:t/>
            </a:r>
            <a:br>
              <a:rPr lang="en-US" sz="1200" b="1" dirty="0" smtClean="0">
                <a:latin typeface="Tahoma" pitchFamily="34" charset="0"/>
              </a:rPr>
            </a:br>
            <a:r>
              <a:rPr lang="en-US" sz="1200" b="1" dirty="0" smtClean="0">
                <a:latin typeface="Tahoma" pitchFamily="34" charset="0"/>
              </a:rPr>
              <a:t/>
            </a:r>
            <a:br>
              <a:rPr lang="en-US" sz="1200" b="1" dirty="0" smtClean="0">
                <a:latin typeface="Tahoma" pitchFamily="34" charset="0"/>
              </a:rPr>
            </a:br>
            <a:r>
              <a:rPr lang="ru-RU" sz="1600" b="1" dirty="0" smtClean="0">
                <a:latin typeface="Tahoma" pitchFamily="34" charset="0"/>
              </a:rPr>
              <a:t>Реконструкция 16 котельных  располагаемой мощностью 170,8 Гкал/ч</a:t>
            </a:r>
            <a:endParaRPr lang="ru-RU" sz="16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3059832" y="188640"/>
            <a:ext cx="5760640" cy="500062"/>
          </a:xfrm>
          <a:prstGeom prst="rect">
            <a:avLst/>
          </a:prstGeom>
          <a:solidFill>
            <a:srgbClr val="ED7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Объекты реконструкции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0" y="0"/>
            <a:ext cx="34925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288" y="908050"/>
            <a:ext cx="8215312" cy="54498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188913"/>
            <a:ext cx="2286000" cy="72548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DE6810"/>
                </a:solidFill>
              </a:rPr>
              <a:t>Схема проекта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059832" y="1268760"/>
            <a:ext cx="2800350" cy="33337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127000" cmpd="dbl">
            <a:solidFill>
              <a:srgbClr val="F7964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 smtClean="0">
                <a:latin typeface="Calibri" pitchFamily="34" charset="0"/>
                <a:cs typeface="Arial" pitchFamily="34" charset="0"/>
              </a:rPr>
              <a:t>Банк</a:t>
            </a:r>
            <a:endParaRPr lang="ru-RU" dirty="0">
              <a:cs typeface="Arial" pitchFamily="34" charset="0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10800000">
            <a:off x="6328880" y="3627924"/>
            <a:ext cx="657225" cy="1714513"/>
          </a:xfrm>
          <a:prstGeom prst="downArrow">
            <a:avLst>
              <a:gd name="adj1" fmla="val 50000"/>
              <a:gd name="adj2" fmla="val 60507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828286" y="3770800"/>
            <a:ext cx="657225" cy="1714512"/>
          </a:xfrm>
          <a:prstGeom prst="downArrow">
            <a:avLst>
              <a:gd name="adj1" fmla="val 50000"/>
              <a:gd name="adj2" fmla="val 56884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10800000">
            <a:off x="6328880" y="1484784"/>
            <a:ext cx="657225" cy="1928826"/>
          </a:xfrm>
          <a:prstGeom prst="downArrow">
            <a:avLst>
              <a:gd name="adj1" fmla="val 50000"/>
              <a:gd name="adj2" fmla="val 58696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828286" y="1556222"/>
            <a:ext cx="657225" cy="1857388"/>
          </a:xfrm>
          <a:prstGeom prst="downArrow">
            <a:avLst>
              <a:gd name="adj1" fmla="val 50000"/>
              <a:gd name="adj2" fmla="val 56159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99592" y="1984850"/>
            <a:ext cx="7286676" cy="3571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 smtClean="0">
                <a:latin typeface="Calibri" pitchFamily="34" charset="0"/>
                <a:cs typeface="Arial" pitchFamily="34" charset="0"/>
              </a:rPr>
              <a:t>Кредитный договор</a:t>
            </a:r>
            <a:endParaRPr lang="ru-RU" dirty="0"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971294" y="3342172"/>
            <a:ext cx="2857500" cy="366711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127000" cmpd="dbl">
            <a:solidFill>
              <a:srgbClr val="F7964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Calibri" pitchFamily="34" charset="0"/>
                <a:cs typeface="Arial" pitchFamily="34" charset="0"/>
              </a:rPr>
              <a:t>ЭСКО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99592" y="4127990"/>
            <a:ext cx="728667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Calibri" pitchFamily="34" charset="0"/>
                <a:cs typeface="Arial" pitchFamily="34" charset="0"/>
              </a:rPr>
              <a:t>Энергосервисный контракт между ЭСКО и Заказчиком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99592" y="4581128"/>
            <a:ext cx="3600400" cy="504056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Calibri" pitchFamily="34" charset="0"/>
                <a:cs typeface="Arial" pitchFamily="34" charset="0"/>
              </a:rPr>
              <a:t>Весь комплекс работ от привлечения инвестиций до внедрения проекта</a:t>
            </a: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2987824" y="5445224"/>
            <a:ext cx="2800350" cy="342899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127000" cmpd="dbl">
            <a:solidFill>
              <a:srgbClr val="F79646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Calibri" pitchFamily="34" charset="0"/>
                <a:cs typeface="Arial" pitchFamily="34" charset="0"/>
              </a:rPr>
              <a:t>Заказчик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00CCE-4C4D-40FD-BD77-154C4ADF6F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427984" y="2348880"/>
            <a:ext cx="3714776" cy="642942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Calibri" pitchFamily="34" charset="0"/>
                <a:cs typeface="Arial" pitchFamily="34" charset="0"/>
              </a:rPr>
              <a:t>Возврат </a:t>
            </a:r>
            <a:r>
              <a:rPr lang="ru-RU" sz="1200" dirty="0" smtClean="0">
                <a:latin typeface="Calibri" pitchFamily="34" charset="0"/>
                <a:cs typeface="Arial" pitchFamily="34" charset="0"/>
              </a:rPr>
              <a:t>за </a:t>
            </a:r>
            <a:r>
              <a:rPr lang="ru-RU" sz="1200" dirty="0">
                <a:latin typeface="Calibri" pitchFamily="34" charset="0"/>
                <a:cs typeface="Arial" pitchFamily="34" charset="0"/>
              </a:rPr>
              <a:t>счет поступлений из экономии Заказчика в течение фиксированного срока</a:t>
            </a:r>
            <a:endParaRPr lang="ru-RU" dirty="0"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99592" y="2348880"/>
            <a:ext cx="3571900" cy="642942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Calibri" pitchFamily="34" charset="0"/>
                <a:cs typeface="Arial" pitchFamily="34" charset="0"/>
              </a:rPr>
              <a:t>Финансирование</a:t>
            </a:r>
          </a:p>
          <a:p>
            <a:pPr algn="ctr">
              <a:defRPr/>
            </a:pPr>
            <a:r>
              <a:rPr lang="ru-RU" sz="1200" dirty="0">
                <a:latin typeface="Calibri" pitchFamily="34" charset="0"/>
                <a:cs typeface="Arial" pitchFamily="34" charset="0"/>
              </a:rPr>
              <a:t>(частичное финансирование) проекта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499992" y="4581128"/>
            <a:ext cx="3672409" cy="504825"/>
          </a:xfrm>
          <a:prstGeom prst="rect">
            <a:avLst/>
          </a:prstGeom>
          <a:solidFill>
            <a:srgbClr val="FBD4B4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algn="ctr">
              <a:defRPr/>
            </a:pPr>
            <a:r>
              <a:rPr lang="ru-RU" sz="1200" dirty="0">
                <a:latin typeface="Calibri" pitchFamily="34" charset="0"/>
                <a:cs typeface="Arial" pitchFamily="34" charset="0"/>
              </a:rPr>
              <a:t>Выплата </a:t>
            </a:r>
            <a:r>
              <a:rPr lang="ru-RU" sz="1200" dirty="0" smtClean="0">
                <a:latin typeface="Calibri" pitchFamily="34" charset="0"/>
                <a:cs typeface="Arial" pitchFamily="34" charset="0"/>
              </a:rPr>
              <a:t>из </a:t>
            </a:r>
            <a:r>
              <a:rPr lang="ru-RU" sz="1200" dirty="0">
                <a:latin typeface="Calibri" pitchFamily="34" charset="0"/>
                <a:cs typeface="Arial" pitchFamily="34" charset="0"/>
              </a:rPr>
              <a:t>фактической экономии в течение фиксированного срока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188913"/>
            <a:ext cx="4857750" cy="72548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DE6810"/>
                </a:solidFill>
              </a:rPr>
              <a:t>Особенности договора (1)</a:t>
            </a: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8092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6E92B-568C-4505-9E53-E4B8EAB49B8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221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8" cstate="print"/>
          <a:srcRect t="3246" r="66325" b="83424"/>
          <a:stretch>
            <a:fillRect/>
          </a:stretch>
        </p:blipFill>
        <p:spPr bwMode="auto">
          <a:xfrm>
            <a:off x="0" y="0"/>
            <a:ext cx="34194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0" y="0"/>
            <a:ext cx="35020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115888"/>
            <a:ext cx="4857750" cy="72548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DE6810"/>
                </a:solidFill>
              </a:rPr>
              <a:t>Особенности договора (2)</a:t>
            </a: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424936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A15D1-9FF4-4FF1-9DA0-E0E443CBA6D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15312" cy="698500"/>
          </a:xfrm>
          <a:solidFill>
            <a:srgbClr val="ED7600"/>
          </a:solidFill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bg1"/>
                </a:solidFill>
                <a:latin typeface="Tahoma" pitchFamily="34" charset="0"/>
              </a:rPr>
              <a:t>Организационно-функциональная схема реализации мероприятий энергосервисного договора</a:t>
            </a:r>
            <a:endParaRPr lang="ru-RU" sz="180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315" name="Picture 3" descr="E:\АГИТПРОМ\Готово\Новая папка\Новая папка\te_ppt_01_01_preview.jpg"/>
          <p:cNvPicPr>
            <a:picLocks noChangeAspect="1" noChangeArrowheads="1"/>
          </p:cNvPicPr>
          <p:nvPr/>
        </p:nvPicPr>
        <p:blipFill>
          <a:blip r:embed="rId3" cstate="print"/>
          <a:srcRect t="3246" r="66325" b="83424"/>
          <a:stretch>
            <a:fillRect/>
          </a:stretch>
        </p:blipFill>
        <p:spPr bwMode="auto">
          <a:xfrm>
            <a:off x="357188" y="0"/>
            <a:ext cx="2786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F92B2-2C6C-4271-AEA5-34E06A02FC25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7" name="Содержимое 2"/>
          <p:cNvSpPr>
            <a:spLocks noGrp="1"/>
          </p:cNvSpPr>
          <p:nvPr>
            <p:ph idx="1"/>
          </p:nvPr>
        </p:nvSpPr>
        <p:spPr>
          <a:xfrm>
            <a:off x="684213" y="1484313"/>
            <a:ext cx="8135937" cy="4786312"/>
          </a:xfrm>
          <a:solidFill>
            <a:schemeClr val="accent6">
              <a:lumMod val="60000"/>
              <a:lumOff val="40000"/>
              <a:alpha val="50000"/>
            </a:schemeClr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8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800" dirty="0" smtClean="0"/>
              <a:t>         </a:t>
            </a:r>
            <a:r>
              <a:rPr lang="ru-RU" sz="1200" b="1" dirty="0" smtClean="0">
                <a:latin typeface="Tahoma" pitchFamily="34" charset="0"/>
              </a:rPr>
              <a:t>согласование проектных решений</a:t>
            </a:r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400" dirty="0" smtClean="0"/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400" dirty="0" smtClean="0"/>
              <a:t>           </a:t>
            </a:r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400" dirty="0" smtClean="0"/>
              <a:t>            </a:t>
            </a:r>
            <a:r>
              <a:rPr lang="ru-RU" sz="1200" b="1" dirty="0" smtClean="0">
                <a:latin typeface="Tahoma" pitchFamily="34" charset="0"/>
              </a:rPr>
              <a:t>согласование оборудования</a:t>
            </a:r>
          </a:p>
          <a:p>
            <a:pPr marL="179388" indent="-179388" eaLnBrk="1" hangingPunct="1">
              <a:buFont typeface="Arial" pitchFamily="34" charset="0"/>
              <a:buNone/>
              <a:defRPr/>
            </a:pPr>
            <a:endParaRPr lang="ru-RU" sz="1200" dirty="0" smtClean="0">
              <a:latin typeface="Tahoma" pitchFamily="34" charset="0"/>
            </a:endParaRPr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800" dirty="0" smtClean="0"/>
              <a:t>         </a:t>
            </a:r>
            <a:r>
              <a:rPr lang="ru-RU" sz="1200" b="1" dirty="0" smtClean="0">
                <a:latin typeface="Tahoma" pitchFamily="34" charset="0"/>
              </a:rPr>
              <a:t>контроль СМР, приемка </a:t>
            </a:r>
          </a:p>
          <a:p>
            <a:pPr marL="179388" indent="-179388" eaLnBrk="1" hangingPunct="1">
              <a:buFont typeface="Arial" pitchFamily="34" charset="0"/>
              <a:buNone/>
              <a:defRPr/>
            </a:pPr>
            <a:r>
              <a:rPr lang="ru-RU" sz="1200" b="1" dirty="0" smtClean="0">
                <a:latin typeface="Tahoma" pitchFamily="34" charset="0"/>
              </a:rPr>
              <a:t>          законченных объектов</a:t>
            </a:r>
          </a:p>
        </p:txBody>
      </p:sp>
      <p:sp>
        <p:nvSpPr>
          <p:cNvPr id="13318" name="Прямоугольник 64"/>
          <p:cNvSpPr>
            <a:spLocks noChangeArrowheads="1"/>
          </p:cNvSpPr>
          <p:nvPr/>
        </p:nvSpPr>
        <p:spPr bwMode="auto">
          <a:xfrm>
            <a:off x="827088" y="1628775"/>
            <a:ext cx="2816225" cy="569913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Зака</a:t>
            </a:r>
            <a:r>
              <a:rPr lang="ru-RU" sz="1500" b="1">
                <a:solidFill>
                  <a:srgbClr val="F2F2F2"/>
                </a:solidFill>
                <a:latin typeface="Tahoma" pitchFamily="34" charset="0"/>
              </a:rPr>
              <a:t>з</a:t>
            </a:r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чик – ОАО «Теплоэнерго»</a:t>
            </a:r>
          </a:p>
        </p:txBody>
      </p:sp>
      <p:sp>
        <p:nvSpPr>
          <p:cNvPr id="13319" name="Прямоугольник 66"/>
          <p:cNvSpPr>
            <a:spLocks noChangeArrowheads="1"/>
          </p:cNvSpPr>
          <p:nvPr/>
        </p:nvSpPr>
        <p:spPr bwMode="auto">
          <a:xfrm>
            <a:off x="4429125" y="1627188"/>
            <a:ext cx="3071813" cy="571500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Исполнитель – ООО </a:t>
            </a:r>
          </a:p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«ГПБ-Энергоэффект»</a:t>
            </a:r>
          </a:p>
        </p:txBody>
      </p:sp>
      <p:cxnSp>
        <p:nvCxnSpPr>
          <p:cNvPr id="68" name="Прямая со стрелкой 67"/>
          <p:cNvCxnSpPr/>
          <p:nvPr/>
        </p:nvCxnSpPr>
        <p:spPr>
          <a:xfrm rot="5400000">
            <a:off x="5787232" y="2340769"/>
            <a:ext cx="28575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Прямоугольник 68"/>
          <p:cNvSpPr>
            <a:spLocks noChangeArrowheads="1"/>
          </p:cNvSpPr>
          <p:nvPr/>
        </p:nvSpPr>
        <p:spPr bwMode="auto">
          <a:xfrm>
            <a:off x="4429125" y="2484438"/>
            <a:ext cx="3071813" cy="571500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Технический заказчик</a:t>
            </a:r>
          </a:p>
        </p:txBody>
      </p:sp>
      <p:sp>
        <p:nvSpPr>
          <p:cNvPr id="13322" name="Прямоугольник 69"/>
          <p:cNvSpPr>
            <a:spLocks noChangeArrowheads="1"/>
          </p:cNvSpPr>
          <p:nvPr/>
        </p:nvSpPr>
        <p:spPr bwMode="auto">
          <a:xfrm>
            <a:off x="4429125" y="3270250"/>
            <a:ext cx="3143250" cy="500063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Проектные организации</a:t>
            </a:r>
          </a:p>
        </p:txBody>
      </p:sp>
      <p:sp>
        <p:nvSpPr>
          <p:cNvPr id="13323" name="Прямоугольник 70"/>
          <p:cNvSpPr>
            <a:spLocks noChangeArrowheads="1"/>
          </p:cNvSpPr>
          <p:nvPr/>
        </p:nvSpPr>
        <p:spPr bwMode="auto">
          <a:xfrm>
            <a:off x="4500563" y="4056063"/>
            <a:ext cx="3071812" cy="500062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Поставщики оборудования</a:t>
            </a:r>
          </a:p>
        </p:txBody>
      </p:sp>
      <p:sp>
        <p:nvSpPr>
          <p:cNvPr id="13324" name="Прямоугольник 72"/>
          <p:cNvSpPr>
            <a:spLocks noChangeArrowheads="1"/>
          </p:cNvSpPr>
          <p:nvPr/>
        </p:nvSpPr>
        <p:spPr bwMode="auto">
          <a:xfrm>
            <a:off x="4500563" y="4841875"/>
            <a:ext cx="3071812" cy="571500"/>
          </a:xfrm>
          <a:prstGeom prst="rect">
            <a:avLst/>
          </a:prstGeom>
          <a:solidFill>
            <a:srgbClr val="007FD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500" b="1">
                <a:solidFill>
                  <a:srgbClr val="FFFFFF"/>
                </a:solidFill>
                <a:latin typeface="Tahoma" pitchFamily="34" charset="0"/>
              </a:rPr>
              <a:t>Строительно-монтажные организации</a:t>
            </a:r>
            <a:r>
              <a:rPr lang="ru-RU" sz="150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 rot="5400000">
            <a:off x="5428456" y="5056982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6785769" y="5056982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13319" idx="1"/>
          </p:cNvCxnSpPr>
          <p:nvPr/>
        </p:nvCxnSpPr>
        <p:spPr>
          <a:xfrm>
            <a:off x="3630613" y="1911350"/>
            <a:ext cx="78581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-394494" y="3663157"/>
            <a:ext cx="2930525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071563" y="5127625"/>
            <a:ext cx="2852737" cy="1270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1071563" y="3556000"/>
            <a:ext cx="2779712" cy="0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042988" y="4348163"/>
            <a:ext cx="2781300" cy="4762"/>
          </a:xfrm>
          <a:prstGeom prst="straightConnector1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6785769" y="3985419"/>
            <a:ext cx="22875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0800000">
            <a:off x="7572375" y="5127625"/>
            <a:ext cx="35718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10800000" flipV="1">
            <a:off x="7572375" y="3484563"/>
            <a:ext cx="3571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0800000" flipV="1">
            <a:off x="7572375" y="4270375"/>
            <a:ext cx="35718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358063" y="2840038"/>
            <a:ext cx="571500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6448</TotalTime>
  <Words>1597</Words>
  <Application>Microsoft Office PowerPoint</Application>
  <PresentationFormat>Экран (4:3)</PresentationFormat>
  <Paragraphs>536</Paragraphs>
  <Slides>26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Лист Microsoft Office Excel 97-2003</vt:lpstr>
      <vt:lpstr>Worksheet</vt:lpstr>
      <vt:lpstr>Слайд 1</vt:lpstr>
      <vt:lpstr>Слайд 2</vt:lpstr>
      <vt:lpstr>Слайд 3</vt:lpstr>
      <vt:lpstr>Причины инициации проекта</vt:lpstr>
      <vt:lpstr>   Реконструкция 16 котельных  располагаемой мощностью 170,8 Гкал/ч</vt:lpstr>
      <vt:lpstr>Схема проекта</vt:lpstr>
      <vt:lpstr>Особенности договора (1)</vt:lpstr>
      <vt:lpstr>Особенности договора (2)</vt:lpstr>
      <vt:lpstr>Организационно-функциональная схема реализации мероприятий энергосервисного договора</vt:lpstr>
      <vt:lpstr>Сложности в реализации проекта</vt:lpstr>
      <vt:lpstr>Слайд 11</vt:lpstr>
      <vt:lpstr>Этапы подготовки и реализации проекта (1)</vt:lpstr>
      <vt:lpstr>Этапы подготовки и реализации проекта (1)</vt:lpstr>
      <vt:lpstr> График реализации мероприятий энергосервисного договора </vt:lpstr>
      <vt:lpstr>Иллюстрация хода работ по кот. пр. Ленина, 51</vt:lpstr>
      <vt:lpstr>   Реконструкция 13 котельных  располагаемой мощностью 240,6 Гкал/ч</vt:lpstr>
      <vt:lpstr>Особенности проекта 2014 г.</vt:lpstr>
      <vt:lpstr>Слайд 18</vt:lpstr>
      <vt:lpstr>Организационно-функциональная схема реализации мероприятий энергосервисного договора 2014 г.</vt:lpstr>
      <vt:lpstr> График реализации мероприятий энергосервисного договора </vt:lpstr>
      <vt:lpstr>Слайд 21</vt:lpstr>
      <vt:lpstr>                    </vt:lpstr>
      <vt:lpstr>Слайд 23</vt:lpstr>
      <vt:lpstr>                    </vt:lpstr>
      <vt:lpstr>Слайд 25</vt:lpstr>
      <vt:lpstr>Слайд 26</vt:lpstr>
    </vt:vector>
  </TitlesOfParts>
  <Company>Teploenergo, JSC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«Реконструкция котельных г. Нижнего Новгорода в рамках энергосервисного договора»</dc:title>
  <dc:creator>i.gneusheva</dc:creator>
  <cp:lastModifiedBy>o.tanaeva</cp:lastModifiedBy>
  <cp:revision>315</cp:revision>
  <dcterms:created xsi:type="dcterms:W3CDTF">2013-02-12T08:29:45Z</dcterms:created>
  <dcterms:modified xsi:type="dcterms:W3CDTF">2014-09-08T09:15:58Z</dcterms:modified>
</cp:coreProperties>
</file>