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5"/>
  </p:notesMasterIdLst>
  <p:handoutMasterIdLst>
    <p:handoutMasterId r:id="rId6"/>
  </p:handoutMasterIdLst>
  <p:sldIdLst>
    <p:sldId id="256" r:id="rId2"/>
    <p:sldId id="283" r:id="rId3"/>
    <p:sldId id="275" r:id="rId4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664">
          <p15:clr>
            <a:srgbClr val="A4A3A4"/>
          </p15:clr>
        </p15:guide>
        <p15:guide id="3" orient="horz" pos="3933">
          <p15:clr>
            <a:srgbClr val="A4A3A4"/>
          </p15:clr>
        </p15:guide>
        <p15:guide id="4" orient="horz" pos="4066">
          <p15:clr>
            <a:srgbClr val="A4A3A4"/>
          </p15:clr>
        </p15:guide>
        <p15:guide id="5" pos="2886">
          <p15:clr>
            <a:srgbClr val="A4A3A4"/>
          </p15:clr>
        </p15:guide>
        <p15:guide id="6" pos="292">
          <p15:clr>
            <a:srgbClr val="A4A3A4"/>
          </p15:clr>
        </p15:guide>
        <p15:guide id="7" pos="5502">
          <p15:clr>
            <a:srgbClr val="A4A3A4"/>
          </p15:clr>
        </p15:guide>
        <p15:guide id="8" pos="2937">
          <p15:clr>
            <a:srgbClr val="A4A3A4"/>
          </p15:clr>
        </p15:guide>
        <p15:guide id="9" pos="2842">
          <p15:clr>
            <a:srgbClr val="A4A3A4"/>
          </p15:clr>
        </p15:guide>
        <p15:guide id="10" pos="143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9">
          <p15:clr>
            <a:srgbClr val="A4A3A4"/>
          </p15:clr>
        </p15:guide>
        <p15:guide id="2" pos="223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ander Y Yerofeyev" initials="AYY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60"/>
  </p:normalViewPr>
  <p:slideViewPr>
    <p:cSldViewPr snapToGrid="0" snapToObjects="1" showGuides="1">
      <p:cViewPr>
        <p:scale>
          <a:sx n="80" d="100"/>
          <a:sy n="80" d="100"/>
        </p:scale>
        <p:origin x="-1740" y="-156"/>
      </p:cViewPr>
      <p:guideLst>
        <p:guide orient="horz" pos="2160"/>
        <p:guide orient="horz" pos="664"/>
        <p:guide orient="horz" pos="3933"/>
        <p:guide orient="horz" pos="4066"/>
        <p:guide pos="2886"/>
        <p:guide pos="292"/>
        <p:guide pos="5502"/>
        <p:guide pos="2937"/>
        <p:guide pos="2842"/>
        <p:guide pos="14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52" d="100"/>
          <a:sy n="52" d="100"/>
        </p:scale>
        <p:origin x="-2856" y="-84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60" cy="493712"/>
          </a:xfrm>
          <a:prstGeom prst="rect">
            <a:avLst/>
          </a:prstGeom>
        </p:spPr>
        <p:txBody>
          <a:bodyPr vert="horz" lIns="96181" tIns="48090" rIns="96181" bIns="48090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6" y="2"/>
            <a:ext cx="2945660" cy="493712"/>
          </a:xfrm>
          <a:prstGeom prst="rect">
            <a:avLst/>
          </a:prstGeom>
        </p:spPr>
        <p:txBody>
          <a:bodyPr vert="horz" lIns="96181" tIns="48090" rIns="96181" bIns="48090" rtlCol="0"/>
          <a:lstStyle>
            <a:lvl1pPr algn="r">
              <a:defRPr sz="1300"/>
            </a:lvl1pPr>
          </a:lstStyle>
          <a:p>
            <a:fld id="{75A85089-C692-4DEA-AC49-04CF34D4FE14}" type="datetimeFigureOut">
              <a:rPr lang="en-GB" smtClean="0"/>
              <a:pPr/>
              <a:t>10/11/2014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378827"/>
            <a:ext cx="2945660" cy="493712"/>
          </a:xfrm>
          <a:prstGeom prst="rect">
            <a:avLst/>
          </a:prstGeom>
        </p:spPr>
        <p:txBody>
          <a:bodyPr vert="horz" lIns="96181" tIns="48090" rIns="96181" bIns="48090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6" y="9378827"/>
            <a:ext cx="2945660" cy="493712"/>
          </a:xfrm>
          <a:prstGeom prst="rect">
            <a:avLst/>
          </a:prstGeom>
        </p:spPr>
        <p:txBody>
          <a:bodyPr vert="horz" lIns="96181" tIns="48090" rIns="96181" bIns="48090" rtlCol="0" anchor="b"/>
          <a:lstStyle>
            <a:lvl1pPr algn="r">
              <a:defRPr sz="1300"/>
            </a:lvl1pPr>
          </a:lstStyle>
          <a:p>
            <a:fld id="{D3A5C721-4BB5-4DB6-AD65-4BA2A62B05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63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60" cy="493712"/>
          </a:xfrm>
          <a:prstGeom prst="rect">
            <a:avLst/>
          </a:prstGeom>
        </p:spPr>
        <p:txBody>
          <a:bodyPr vert="horz" lIns="96181" tIns="48090" rIns="96181" bIns="48090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60" cy="493712"/>
          </a:xfrm>
          <a:prstGeom prst="rect">
            <a:avLst/>
          </a:prstGeom>
        </p:spPr>
        <p:txBody>
          <a:bodyPr vert="horz" lIns="96181" tIns="48090" rIns="96181" bIns="48090" rtlCol="0"/>
          <a:lstStyle>
            <a:lvl1pPr algn="r">
              <a:defRPr sz="1300"/>
            </a:lvl1pPr>
          </a:lstStyle>
          <a:p>
            <a:fld id="{8045EBA9-A28D-4849-BFEA-AA04F6A21B63}" type="datetimeFigureOut">
              <a:rPr lang="en-GB" smtClean="0"/>
              <a:pPr/>
              <a:t>10/11/2014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181" tIns="48090" rIns="96181" bIns="4809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71"/>
            <a:ext cx="5438140" cy="4443414"/>
          </a:xfrm>
          <a:prstGeom prst="rect">
            <a:avLst/>
          </a:prstGeom>
        </p:spPr>
        <p:txBody>
          <a:bodyPr vert="horz" lIns="96181" tIns="48090" rIns="96181" bIns="4809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378827"/>
            <a:ext cx="2945660" cy="493712"/>
          </a:xfrm>
          <a:prstGeom prst="rect">
            <a:avLst/>
          </a:prstGeom>
        </p:spPr>
        <p:txBody>
          <a:bodyPr vert="horz" lIns="96181" tIns="48090" rIns="96181" bIns="48090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378827"/>
            <a:ext cx="2945660" cy="493712"/>
          </a:xfrm>
          <a:prstGeom prst="rect">
            <a:avLst/>
          </a:prstGeom>
        </p:spPr>
        <p:txBody>
          <a:bodyPr vert="horz" lIns="96181" tIns="48090" rIns="96181" bIns="48090" rtlCol="0" anchor="b"/>
          <a:lstStyle>
            <a:lvl1pPr algn="r">
              <a:defRPr sz="1300"/>
            </a:lvl1pPr>
          </a:lstStyle>
          <a:p>
            <a:fld id="{5B43D19E-BFDB-4C92-8EDD-32EDDA8F41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27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486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2560" y="757504"/>
            <a:ext cx="5490000" cy="860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2560" y="1753200"/>
            <a:ext cx="5490000" cy="968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2"/>
                </a:solidFill>
              </a:defRPr>
            </a:lvl1pPr>
            <a:lvl2pPr marL="0" indent="0" algn="l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2403072"/>
            <a:ext cx="9144000" cy="3347943"/>
            <a:chOff x="0" y="2403072"/>
            <a:chExt cx="9144000" cy="3347943"/>
          </a:xfrm>
        </p:grpSpPr>
        <p:sp>
          <p:nvSpPr>
            <p:cNvPr id="13" name="Freeform 8"/>
            <p:cNvSpPr>
              <a:spLocks/>
            </p:cNvSpPr>
            <p:nvPr userDrawn="1"/>
          </p:nvSpPr>
          <p:spPr bwMode="gray">
            <a:xfrm>
              <a:off x="2279115" y="2403072"/>
              <a:ext cx="6864885" cy="2493085"/>
            </a:xfrm>
            <a:custGeom>
              <a:avLst/>
              <a:gdLst/>
              <a:ahLst/>
              <a:cxnLst>
                <a:cxn ang="0">
                  <a:pos x="0" y="1852"/>
                </a:cxn>
                <a:cxn ang="0">
                  <a:pos x="5081" y="0"/>
                </a:cxn>
                <a:cxn ang="0">
                  <a:pos x="5081" y="968"/>
                </a:cxn>
                <a:cxn ang="0">
                  <a:pos x="0" y="1852"/>
                </a:cxn>
              </a:cxnLst>
              <a:rect l="0" t="0" r="r" b="b"/>
              <a:pathLst>
                <a:path w="5081" h="1852">
                  <a:moveTo>
                    <a:pt x="0" y="1852"/>
                  </a:moveTo>
                  <a:lnTo>
                    <a:pt x="5081" y="0"/>
                  </a:lnTo>
                  <a:lnTo>
                    <a:pt x="5081" y="968"/>
                  </a:lnTo>
                  <a:lnTo>
                    <a:pt x="0" y="185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14" name="Picture 3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4408610"/>
              <a:ext cx="2289301" cy="1342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9" name="Picture 8" descr="EY_Logo_Tag_Stacked_RGB_RUS.w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289301" y="5503004"/>
            <a:ext cx="1510122" cy="745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15200"/>
            <a:ext cx="3812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100" b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«Частные операторы коммунальной</a:t>
            </a:r>
            <a:r>
              <a:rPr lang="en-US" dirty="0" smtClean="0"/>
              <a:t> </a:t>
            </a:r>
            <a:r>
              <a:rPr lang="ru-RU" dirty="0" smtClean="0"/>
              <a:t>инфраструктуры»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68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5612" y="719139"/>
            <a:ext cx="3506400" cy="5210062"/>
          </a:xfrm>
        </p:spPr>
        <p:txBody>
          <a:bodyPr/>
          <a:lstStyle>
            <a:lvl1pPr marL="0" indent="0" algn="l" defTabSz="995363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20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76213" indent="-1762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8913" indent="-1889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90007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718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ain layout: two columns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6" y="1428740"/>
            <a:ext cx="4040187" cy="4714907"/>
          </a:xfrm>
        </p:spPr>
        <p:txBody>
          <a:bodyPr/>
          <a:lstStyle>
            <a:lvl1pPr marL="0" indent="0">
              <a:defRPr sz="1000">
                <a:solidFill>
                  <a:schemeClr val="bg1"/>
                </a:solidFill>
              </a:defRPr>
            </a:lvl1pPr>
            <a:lvl2pPr marL="363538" indent="-276225">
              <a:defRPr sz="1000">
                <a:solidFill>
                  <a:schemeClr val="bg1"/>
                </a:solidFill>
              </a:defRPr>
            </a:lvl2pPr>
            <a:lvl3pPr marL="538163" indent="-174625">
              <a:defRPr sz="1000">
                <a:solidFill>
                  <a:schemeClr val="bg1"/>
                </a:solidFill>
              </a:defRPr>
            </a:lvl3pPr>
            <a:lvl4pPr marL="714375" indent="-176213">
              <a:defRPr sz="10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8740"/>
            <a:ext cx="4041775" cy="4714907"/>
          </a:xfrm>
        </p:spPr>
        <p:txBody>
          <a:bodyPr/>
          <a:lstStyle>
            <a:lvl1pPr marL="0" indent="0">
              <a:defRPr sz="1000">
                <a:solidFill>
                  <a:schemeClr val="bg1"/>
                </a:solidFill>
              </a:defRPr>
            </a:lvl1pPr>
            <a:lvl2pPr marL="363538" indent="-276225">
              <a:defRPr sz="1000">
                <a:solidFill>
                  <a:schemeClr val="bg1"/>
                </a:solidFill>
              </a:defRPr>
            </a:lvl2pPr>
            <a:lvl3pPr marL="538163" indent="-174625">
              <a:defRPr sz="1000">
                <a:solidFill>
                  <a:schemeClr val="bg1"/>
                </a:solidFill>
              </a:defRPr>
            </a:lvl3pPr>
            <a:lvl4pPr marL="714375" indent="-176213">
              <a:defRPr sz="10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457200" y="1142984"/>
            <a:ext cx="8244000" cy="211134"/>
          </a:xfrm>
        </p:spPr>
        <p:txBody>
          <a:bodyPr anchor="b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043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15200"/>
            <a:ext cx="3812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100" b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«Частные операторы коммунальной</a:t>
            </a:r>
            <a:r>
              <a:rPr lang="en-US" dirty="0" smtClean="0"/>
              <a:t> </a:t>
            </a:r>
            <a:r>
              <a:rPr lang="ru-RU" dirty="0" smtClean="0"/>
              <a:t>инфраструктуры»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15200"/>
            <a:ext cx="3812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100" b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«Частные операторы коммунальной</a:t>
            </a:r>
            <a:r>
              <a:rPr lang="en-US" dirty="0" smtClean="0"/>
              <a:t> </a:t>
            </a:r>
            <a:r>
              <a:rPr lang="ru-RU" dirty="0" smtClean="0"/>
              <a:t>инфраструктуры»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15200"/>
            <a:ext cx="3812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100" b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«Частные операторы коммунальной</a:t>
            </a:r>
            <a:r>
              <a:rPr lang="en-US" dirty="0" smtClean="0"/>
              <a:t> </a:t>
            </a:r>
            <a:r>
              <a:rPr lang="ru-RU" dirty="0" smtClean="0"/>
              <a:t>инфраструктуры»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6000"/>
            <a:ext cx="4042800" cy="3994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200" y="2178000"/>
            <a:ext cx="4042800" cy="3994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490400"/>
            <a:ext cx="4042800" cy="640800"/>
          </a:xfrm>
        </p:spPr>
        <p:txBody>
          <a:bodyPr anchor="b" anchorCtr="0"/>
          <a:lstStyle>
            <a:lvl1pPr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1200" y="1490400"/>
            <a:ext cx="4042800" cy="640800"/>
          </a:xfrm>
        </p:spPr>
        <p:txBody>
          <a:bodyPr anchor="b" anchorCtr="0"/>
          <a:lstStyle>
            <a:lvl1pPr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15200"/>
            <a:ext cx="3812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100" b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«Частные операторы коммунальной</a:t>
            </a:r>
            <a:r>
              <a:rPr lang="en-US" dirty="0" smtClean="0"/>
              <a:t> </a:t>
            </a:r>
            <a:r>
              <a:rPr lang="ru-RU" dirty="0" smtClean="0"/>
              <a:t>инфраструктуры»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5525"/>
            <a:ext cx="8229600" cy="164306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15200"/>
            <a:ext cx="3812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100" b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«Частные операторы коммунальной</a:t>
            </a:r>
            <a:r>
              <a:rPr lang="en-US" dirty="0" smtClean="0"/>
              <a:t> </a:t>
            </a:r>
            <a:r>
              <a:rPr lang="ru-RU" dirty="0" smtClean="0"/>
              <a:t>инфраструктуры»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01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7" name="Freeform 5"/>
          <p:cNvSpPr>
            <a:spLocks/>
          </p:cNvSpPr>
          <p:nvPr userDrawn="1"/>
        </p:nvSpPr>
        <p:spPr bwMode="gray">
          <a:xfrm>
            <a:off x="457200" y="1039813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15200"/>
            <a:ext cx="3812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100" b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«Частные операторы коммунальной</a:t>
            </a:r>
            <a:r>
              <a:rPr lang="en-US" dirty="0" smtClean="0"/>
              <a:t> </a:t>
            </a:r>
            <a:r>
              <a:rPr lang="ru-RU" dirty="0" smtClean="0"/>
              <a:t>инфраструктуры»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94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01" name="Freeform 5"/>
          <p:cNvSpPr>
            <a:spLocks/>
          </p:cNvSpPr>
          <p:nvPr userDrawn="1"/>
        </p:nvSpPr>
        <p:spPr bwMode="gray">
          <a:xfrm>
            <a:off x="457200" y="10404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15200"/>
            <a:ext cx="3812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100" b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«Частные операторы коммунальной</a:t>
            </a:r>
            <a:r>
              <a:rPr lang="en-US" dirty="0" smtClean="0"/>
              <a:t> </a:t>
            </a:r>
            <a:r>
              <a:rPr lang="ru-RU" dirty="0" smtClean="0"/>
              <a:t>инфраструктуры»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44000"/>
            <a:ext cx="8225549" cy="51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15200"/>
            <a:ext cx="3812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100" b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«Частные операторы коммунальной</a:t>
            </a:r>
            <a:r>
              <a:rPr lang="en-US" dirty="0" smtClean="0"/>
              <a:t> </a:t>
            </a:r>
            <a:r>
              <a:rPr lang="ru-RU" dirty="0" smtClean="0"/>
              <a:t>инфраструктуры»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521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600"/>
            <a:ext cx="8229600" cy="469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15200"/>
            <a:ext cx="3812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100" b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«Частные операторы коммунальной</a:t>
            </a:r>
            <a:r>
              <a:rPr lang="en-US" dirty="0" smtClean="0"/>
              <a:t> </a:t>
            </a:r>
            <a:r>
              <a:rPr lang="ru-RU" dirty="0" smtClean="0"/>
              <a:t>инфраструктуры»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6415200"/>
            <a:ext cx="960634" cy="201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1100" dirty="0" smtClean="0">
                <a:solidFill>
                  <a:schemeClr val="bg1"/>
                </a:solidFill>
              </a:rPr>
              <a:t>Страница</a:t>
            </a:r>
            <a:r>
              <a:rPr lang="en-GB" sz="1100" dirty="0" smtClean="0">
                <a:solidFill>
                  <a:schemeClr val="bg1"/>
                </a:solidFill>
              </a:rPr>
              <a:t> </a:t>
            </a:r>
            <a:fld id="{9AE4D82F-B047-469B-AC52-A46321747EAF}" type="slidenum">
              <a:rPr lang="en-GB" sz="1100" smtClean="0">
                <a:solidFill>
                  <a:schemeClr val="bg1"/>
                </a:solidFill>
              </a:rPr>
              <a:pPr/>
              <a:t>‹#›</a:t>
            </a:fld>
            <a:endParaRPr lang="en-GB" sz="1100" dirty="0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 bwMode="gray">
          <a:xfrm>
            <a:off x="8348663" y="6450013"/>
            <a:ext cx="338137" cy="204787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10" name="Freeform 5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6" r:id="rId9"/>
    <p:sldLayoutId id="2147483677" r:id="rId10"/>
    <p:sldLayoutId id="2147483678" r:id="rId11"/>
    <p:sldLayoutId id="2147483679" r:id="rId12"/>
    <p:sldLayoutId id="2147483722" r:id="rId13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096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0779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433513" indent="-3556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787525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2559" y="617219"/>
            <a:ext cx="6326748" cy="1928647"/>
          </a:xfrm>
        </p:spPr>
        <p:txBody>
          <a:bodyPr/>
          <a:lstStyle/>
          <a:p>
            <a:r>
              <a:rPr lang="ru-RU" sz="2200" dirty="0" smtClean="0"/>
              <a:t>ГЧП-проекты </a:t>
            </a:r>
            <a:r>
              <a:rPr lang="ru-RU" sz="2200" dirty="0" smtClean="0"/>
              <a:t>в ЖКХ: как достичь оптимального соотношения </a:t>
            </a:r>
            <a:br>
              <a:rPr lang="ru-RU" sz="2200" dirty="0" smtClean="0"/>
            </a:br>
            <a:r>
              <a:rPr lang="ru-RU" sz="2200" dirty="0" smtClean="0"/>
              <a:t>«стоимость – затраты» (</a:t>
            </a:r>
            <a:r>
              <a:rPr lang="en-US" sz="2200" dirty="0" smtClean="0"/>
              <a:t>Value </a:t>
            </a:r>
            <a:r>
              <a:rPr lang="en-US" sz="2200" dirty="0"/>
              <a:t>f</a:t>
            </a:r>
            <a:r>
              <a:rPr lang="en-US" sz="2200" dirty="0" smtClean="0"/>
              <a:t>or Money</a:t>
            </a:r>
            <a:r>
              <a:rPr lang="ru-RU" sz="2200" dirty="0" smtClean="0"/>
              <a:t>)</a:t>
            </a:r>
            <a:r>
              <a:rPr lang="en-US" sz="2200" dirty="0" smtClean="0"/>
              <a:t>.</a:t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ru-RU" sz="2200" b="0" dirty="0" smtClean="0"/>
              <a:t>Общероссийский форум </a:t>
            </a:r>
            <a:br>
              <a:rPr lang="ru-RU" sz="2200" b="0" dirty="0" smtClean="0"/>
            </a:br>
            <a:r>
              <a:rPr lang="ru-RU" sz="2200" b="0" dirty="0" smtClean="0"/>
              <a:t>«Частные операторы коммунальной инфраструктуры».</a:t>
            </a:r>
            <a:endParaRPr lang="en-GB" sz="2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2559" y="2545867"/>
            <a:ext cx="5490000" cy="968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None/>
              <a:defRPr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ru-RU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1</a:t>
            </a:r>
            <a:r>
              <a:rPr lang="ru-RU" dirty="0" smtClean="0">
                <a:solidFill>
                  <a:schemeClr val="bg1"/>
                </a:solidFill>
              </a:rPr>
              <a:t> ноября </a:t>
            </a:r>
            <a:r>
              <a:rPr lang="en-GB" dirty="0" smtClean="0">
                <a:solidFill>
                  <a:schemeClr val="bg1"/>
                </a:solidFill>
              </a:rPr>
              <a:t>2014</a:t>
            </a:r>
            <a:r>
              <a:rPr lang="ru-RU" dirty="0" smtClean="0">
                <a:solidFill>
                  <a:schemeClr val="bg1"/>
                </a:solidFill>
              </a:rPr>
              <a:t> г.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645692" y="4614268"/>
            <a:ext cx="2963615" cy="1089845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bg1"/>
                </a:solidFill>
              </a:rPr>
              <a:t>Александр Ерофеев</a:t>
            </a:r>
            <a:endParaRPr lang="en-GB" sz="1800" b="1" dirty="0" smtClean="0">
              <a:solidFill>
                <a:schemeClr val="bg1"/>
              </a:solidFill>
            </a:endParaRPr>
          </a:p>
          <a:p>
            <a:r>
              <a:rPr lang="ru-RU" sz="1600" dirty="0" smtClean="0">
                <a:solidFill>
                  <a:schemeClr val="bg1"/>
                </a:solidFill>
              </a:rPr>
              <a:t>Партнер</a:t>
            </a:r>
            <a:r>
              <a:rPr lang="en-GB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>
                <a:solidFill>
                  <a:schemeClr val="bg1"/>
                </a:solidFill>
              </a:rPr>
              <a:t>Руководитель отдела проектного финансирования и инфраструктуры в СНГ</a:t>
            </a:r>
            <a:endParaRPr lang="en-GB" sz="1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ru-RU" dirty="0"/>
              <a:t>Как </a:t>
            </a:r>
            <a:r>
              <a:rPr lang="ru-RU" dirty="0" smtClean="0"/>
              <a:t>достичь оптимального соотношения «стоимость – затраты»?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mtClean="0"/>
              <a:t>«Частные операторы коммунальной</a:t>
            </a:r>
            <a:r>
              <a:rPr lang="en-US" smtClean="0"/>
              <a:t> </a:t>
            </a:r>
            <a:r>
              <a:rPr lang="ru-RU" smtClean="0"/>
              <a:t>инфраструктуры»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1810588" y="5071126"/>
            <a:ext cx="5479953" cy="1062353"/>
            <a:chOff x="1230133" y="4679606"/>
            <a:chExt cx="6684693" cy="1295906"/>
          </a:xfrm>
        </p:grpSpPr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3664762" y="5830151"/>
              <a:ext cx="1824295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4541698" y="5262421"/>
              <a:ext cx="2266955" cy="101478"/>
            </a:xfrm>
            <a:prstGeom prst="roundRect">
              <a:avLst>
                <a:gd name="adj" fmla="val 40903"/>
              </a:avLst>
            </a:prstGeom>
            <a:solidFill>
              <a:schemeClr val="accent4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2358580" y="5269277"/>
              <a:ext cx="2251864" cy="101478"/>
            </a:xfrm>
            <a:prstGeom prst="roundRect">
              <a:avLst>
                <a:gd name="adj" fmla="val 40903"/>
              </a:avLst>
            </a:prstGeom>
            <a:solidFill>
              <a:schemeClr val="accent4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2137250" y="4901761"/>
              <a:ext cx="340379" cy="462138"/>
            </a:xfrm>
            <a:custGeom>
              <a:avLst/>
              <a:gdLst>
                <a:gd name="T0" fmla="*/ 70 w 203"/>
                <a:gd name="T1" fmla="*/ 16 h 337"/>
                <a:gd name="T2" fmla="*/ 189 w 203"/>
                <a:gd name="T3" fmla="*/ 271 h 337"/>
                <a:gd name="T4" fmla="*/ 201 w 203"/>
                <a:gd name="T5" fmla="*/ 294 h 337"/>
                <a:gd name="T6" fmla="*/ 202 w 203"/>
                <a:gd name="T7" fmla="*/ 306 h 337"/>
                <a:gd name="T8" fmla="*/ 194 w 203"/>
                <a:gd name="T9" fmla="*/ 322 h 337"/>
                <a:gd name="T10" fmla="*/ 175 w 203"/>
                <a:gd name="T11" fmla="*/ 336 h 337"/>
                <a:gd name="T12" fmla="*/ 157 w 203"/>
                <a:gd name="T13" fmla="*/ 336 h 337"/>
                <a:gd name="T14" fmla="*/ 141 w 203"/>
                <a:gd name="T15" fmla="*/ 331 h 337"/>
                <a:gd name="T16" fmla="*/ 132 w 203"/>
                <a:gd name="T17" fmla="*/ 322 h 337"/>
                <a:gd name="T18" fmla="*/ 124 w 203"/>
                <a:gd name="T19" fmla="*/ 314 h 337"/>
                <a:gd name="T20" fmla="*/ 0 w 203"/>
                <a:gd name="T21" fmla="*/ 39 h 337"/>
                <a:gd name="T22" fmla="*/ 0 w 203"/>
                <a:gd name="T23" fmla="*/ 24 h 337"/>
                <a:gd name="T24" fmla="*/ 8 w 203"/>
                <a:gd name="T25" fmla="*/ 16 h 337"/>
                <a:gd name="T26" fmla="*/ 16 w 203"/>
                <a:gd name="T27" fmla="*/ 8 h 337"/>
                <a:gd name="T28" fmla="*/ 23 w 203"/>
                <a:gd name="T29" fmla="*/ 0 h 337"/>
                <a:gd name="T30" fmla="*/ 39 w 203"/>
                <a:gd name="T31" fmla="*/ 0 h 337"/>
                <a:gd name="T32" fmla="*/ 47 w 203"/>
                <a:gd name="T33" fmla="*/ 0 h 337"/>
                <a:gd name="T34" fmla="*/ 62 w 203"/>
                <a:gd name="T35" fmla="*/ 8 h 337"/>
                <a:gd name="T36" fmla="*/ 70 w 203"/>
                <a:gd name="T37" fmla="*/ 16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3" h="337">
                  <a:moveTo>
                    <a:pt x="70" y="16"/>
                  </a:moveTo>
                  <a:lnTo>
                    <a:pt x="189" y="271"/>
                  </a:lnTo>
                  <a:lnTo>
                    <a:pt x="201" y="294"/>
                  </a:lnTo>
                  <a:lnTo>
                    <a:pt x="202" y="306"/>
                  </a:lnTo>
                  <a:lnTo>
                    <a:pt x="194" y="322"/>
                  </a:lnTo>
                  <a:lnTo>
                    <a:pt x="175" y="336"/>
                  </a:lnTo>
                  <a:lnTo>
                    <a:pt x="157" y="336"/>
                  </a:lnTo>
                  <a:lnTo>
                    <a:pt x="141" y="331"/>
                  </a:lnTo>
                  <a:lnTo>
                    <a:pt x="132" y="322"/>
                  </a:lnTo>
                  <a:lnTo>
                    <a:pt x="124" y="314"/>
                  </a:lnTo>
                  <a:lnTo>
                    <a:pt x="0" y="39"/>
                  </a:lnTo>
                  <a:lnTo>
                    <a:pt x="0" y="24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23" y="0"/>
                  </a:lnTo>
                  <a:lnTo>
                    <a:pt x="39" y="0"/>
                  </a:lnTo>
                  <a:lnTo>
                    <a:pt x="47" y="0"/>
                  </a:lnTo>
                  <a:lnTo>
                    <a:pt x="62" y="8"/>
                  </a:lnTo>
                  <a:lnTo>
                    <a:pt x="70" y="16"/>
                  </a:lnTo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4099038" y="5513374"/>
              <a:ext cx="1468826" cy="462138"/>
            </a:xfrm>
            <a:custGeom>
              <a:avLst/>
              <a:gdLst>
                <a:gd name="T0" fmla="*/ 0 w 876"/>
                <a:gd name="T1" fmla="*/ 336 h 337"/>
                <a:gd name="T2" fmla="*/ 875 w 876"/>
                <a:gd name="T3" fmla="*/ 336 h 337"/>
                <a:gd name="T4" fmla="*/ 875 w 876"/>
                <a:gd name="T5" fmla="*/ 223 h 337"/>
                <a:gd name="T6" fmla="*/ 827 w 876"/>
                <a:gd name="T7" fmla="*/ 224 h 337"/>
                <a:gd name="T8" fmla="*/ 788 w 876"/>
                <a:gd name="T9" fmla="*/ 176 h 337"/>
                <a:gd name="T10" fmla="*/ 773 w 876"/>
                <a:gd name="T11" fmla="*/ 136 h 337"/>
                <a:gd name="T12" fmla="*/ 591 w 876"/>
                <a:gd name="T13" fmla="*/ 103 h 337"/>
                <a:gd name="T14" fmla="*/ 504 w 876"/>
                <a:gd name="T15" fmla="*/ 0 h 337"/>
                <a:gd name="T16" fmla="*/ 336 w 876"/>
                <a:gd name="T17" fmla="*/ 0 h 337"/>
                <a:gd name="T18" fmla="*/ 260 w 876"/>
                <a:gd name="T19" fmla="*/ 4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76" h="337">
                  <a:moveTo>
                    <a:pt x="0" y="336"/>
                  </a:moveTo>
                  <a:lnTo>
                    <a:pt x="875" y="336"/>
                  </a:lnTo>
                  <a:lnTo>
                    <a:pt x="875" y="223"/>
                  </a:lnTo>
                  <a:lnTo>
                    <a:pt x="827" y="224"/>
                  </a:lnTo>
                  <a:lnTo>
                    <a:pt x="788" y="176"/>
                  </a:lnTo>
                  <a:lnTo>
                    <a:pt x="773" y="136"/>
                  </a:lnTo>
                  <a:lnTo>
                    <a:pt x="591" y="103"/>
                  </a:lnTo>
                  <a:lnTo>
                    <a:pt x="504" y="0"/>
                  </a:lnTo>
                  <a:lnTo>
                    <a:pt x="336" y="0"/>
                  </a:lnTo>
                  <a:lnTo>
                    <a:pt x="260" y="4"/>
                  </a:lnTo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3602723" y="5259678"/>
              <a:ext cx="1463796" cy="714463"/>
            </a:xfrm>
            <a:custGeom>
              <a:avLst/>
              <a:gdLst>
                <a:gd name="T0" fmla="*/ 872 w 873"/>
                <a:gd name="T1" fmla="*/ 520 h 521"/>
                <a:gd name="T2" fmla="*/ 0 w 873"/>
                <a:gd name="T3" fmla="*/ 520 h 521"/>
                <a:gd name="T4" fmla="*/ 0 w 873"/>
                <a:gd name="T5" fmla="*/ 406 h 521"/>
                <a:gd name="T6" fmla="*/ 47 w 873"/>
                <a:gd name="T7" fmla="*/ 406 h 521"/>
                <a:gd name="T8" fmla="*/ 86 w 873"/>
                <a:gd name="T9" fmla="*/ 362 h 521"/>
                <a:gd name="T10" fmla="*/ 104 w 873"/>
                <a:gd name="T11" fmla="*/ 316 h 521"/>
                <a:gd name="T12" fmla="*/ 274 w 873"/>
                <a:gd name="T13" fmla="*/ 291 h 521"/>
                <a:gd name="T14" fmla="*/ 370 w 873"/>
                <a:gd name="T15" fmla="*/ 186 h 521"/>
                <a:gd name="T16" fmla="*/ 530 w 873"/>
                <a:gd name="T17" fmla="*/ 186 h 521"/>
                <a:gd name="T18" fmla="*/ 530 w 873"/>
                <a:gd name="T19" fmla="*/ 84 h 521"/>
                <a:gd name="T20" fmla="*/ 544 w 873"/>
                <a:gd name="T21" fmla="*/ 67 h 521"/>
                <a:gd name="T22" fmla="*/ 544 w 873"/>
                <a:gd name="T23" fmla="*/ 22 h 521"/>
                <a:gd name="T24" fmla="*/ 578 w 873"/>
                <a:gd name="T25" fmla="*/ 0 h 521"/>
                <a:gd name="T26" fmla="*/ 613 w 873"/>
                <a:gd name="T27" fmla="*/ 18 h 521"/>
                <a:gd name="T28" fmla="*/ 613 w 873"/>
                <a:gd name="T29" fmla="*/ 69 h 521"/>
                <a:gd name="T30" fmla="*/ 629 w 873"/>
                <a:gd name="T31" fmla="*/ 84 h 521"/>
                <a:gd name="T32" fmla="*/ 629 w 873"/>
                <a:gd name="T33" fmla="*/ 183 h 521"/>
                <a:gd name="T34" fmla="*/ 638 w 873"/>
                <a:gd name="T35" fmla="*/ 185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73" h="521">
                  <a:moveTo>
                    <a:pt x="872" y="520"/>
                  </a:moveTo>
                  <a:lnTo>
                    <a:pt x="0" y="520"/>
                  </a:lnTo>
                  <a:lnTo>
                    <a:pt x="0" y="406"/>
                  </a:lnTo>
                  <a:lnTo>
                    <a:pt x="47" y="406"/>
                  </a:lnTo>
                  <a:lnTo>
                    <a:pt x="86" y="362"/>
                  </a:lnTo>
                  <a:lnTo>
                    <a:pt x="104" y="316"/>
                  </a:lnTo>
                  <a:lnTo>
                    <a:pt x="274" y="291"/>
                  </a:lnTo>
                  <a:lnTo>
                    <a:pt x="370" y="186"/>
                  </a:lnTo>
                  <a:lnTo>
                    <a:pt x="530" y="186"/>
                  </a:lnTo>
                  <a:lnTo>
                    <a:pt x="530" y="84"/>
                  </a:lnTo>
                  <a:lnTo>
                    <a:pt x="544" y="67"/>
                  </a:lnTo>
                  <a:lnTo>
                    <a:pt x="544" y="22"/>
                  </a:lnTo>
                  <a:lnTo>
                    <a:pt x="578" y="0"/>
                  </a:lnTo>
                  <a:lnTo>
                    <a:pt x="613" y="18"/>
                  </a:lnTo>
                  <a:lnTo>
                    <a:pt x="613" y="69"/>
                  </a:lnTo>
                  <a:lnTo>
                    <a:pt x="629" y="84"/>
                  </a:lnTo>
                  <a:lnTo>
                    <a:pt x="629" y="183"/>
                  </a:lnTo>
                  <a:lnTo>
                    <a:pt x="638" y="185"/>
                  </a:lnTo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1235163" y="4685091"/>
              <a:ext cx="1453735" cy="289351"/>
            </a:xfrm>
            <a:custGeom>
              <a:avLst/>
              <a:gdLst>
                <a:gd name="T0" fmla="*/ 659 w 867"/>
                <a:gd name="T1" fmla="*/ 0 h 211"/>
                <a:gd name="T2" fmla="*/ 405 w 867"/>
                <a:gd name="T3" fmla="*/ 0 h 211"/>
                <a:gd name="T4" fmla="*/ 215 w 867"/>
                <a:gd name="T5" fmla="*/ 0 h 211"/>
                <a:gd name="T6" fmla="*/ 79 w 867"/>
                <a:gd name="T7" fmla="*/ 0 h 211"/>
                <a:gd name="T8" fmla="*/ 8 w 867"/>
                <a:gd name="T9" fmla="*/ 0 h 211"/>
                <a:gd name="T10" fmla="*/ 0 w 867"/>
                <a:gd name="T11" fmla="*/ 16 h 211"/>
                <a:gd name="T12" fmla="*/ 0 w 867"/>
                <a:gd name="T13" fmla="*/ 39 h 211"/>
                <a:gd name="T14" fmla="*/ 16 w 867"/>
                <a:gd name="T15" fmla="*/ 47 h 211"/>
                <a:gd name="T16" fmla="*/ 40 w 867"/>
                <a:gd name="T17" fmla="*/ 47 h 211"/>
                <a:gd name="T18" fmla="*/ 56 w 867"/>
                <a:gd name="T19" fmla="*/ 54 h 211"/>
                <a:gd name="T20" fmla="*/ 79 w 867"/>
                <a:gd name="T21" fmla="*/ 70 h 211"/>
                <a:gd name="T22" fmla="*/ 103 w 867"/>
                <a:gd name="T23" fmla="*/ 86 h 211"/>
                <a:gd name="T24" fmla="*/ 119 w 867"/>
                <a:gd name="T25" fmla="*/ 93 h 211"/>
                <a:gd name="T26" fmla="*/ 143 w 867"/>
                <a:gd name="T27" fmla="*/ 93 h 211"/>
                <a:gd name="T28" fmla="*/ 167 w 867"/>
                <a:gd name="T29" fmla="*/ 93 h 211"/>
                <a:gd name="T30" fmla="*/ 199 w 867"/>
                <a:gd name="T31" fmla="*/ 93 h 211"/>
                <a:gd name="T32" fmla="*/ 230 w 867"/>
                <a:gd name="T33" fmla="*/ 93 h 211"/>
                <a:gd name="T34" fmla="*/ 262 w 867"/>
                <a:gd name="T35" fmla="*/ 93 h 211"/>
                <a:gd name="T36" fmla="*/ 286 w 867"/>
                <a:gd name="T37" fmla="*/ 101 h 211"/>
                <a:gd name="T38" fmla="*/ 302 w 867"/>
                <a:gd name="T39" fmla="*/ 109 h 211"/>
                <a:gd name="T40" fmla="*/ 326 w 867"/>
                <a:gd name="T41" fmla="*/ 109 h 211"/>
                <a:gd name="T42" fmla="*/ 334 w 867"/>
                <a:gd name="T43" fmla="*/ 124 h 211"/>
                <a:gd name="T44" fmla="*/ 358 w 867"/>
                <a:gd name="T45" fmla="*/ 132 h 211"/>
                <a:gd name="T46" fmla="*/ 373 w 867"/>
                <a:gd name="T47" fmla="*/ 140 h 211"/>
                <a:gd name="T48" fmla="*/ 397 w 867"/>
                <a:gd name="T49" fmla="*/ 140 h 211"/>
                <a:gd name="T50" fmla="*/ 421 w 867"/>
                <a:gd name="T51" fmla="*/ 140 h 211"/>
                <a:gd name="T52" fmla="*/ 453 w 867"/>
                <a:gd name="T53" fmla="*/ 140 h 211"/>
                <a:gd name="T54" fmla="*/ 477 w 867"/>
                <a:gd name="T55" fmla="*/ 140 h 211"/>
                <a:gd name="T56" fmla="*/ 501 w 867"/>
                <a:gd name="T57" fmla="*/ 140 h 211"/>
                <a:gd name="T58" fmla="*/ 524 w 867"/>
                <a:gd name="T59" fmla="*/ 140 h 211"/>
                <a:gd name="T60" fmla="*/ 524 w 867"/>
                <a:gd name="T61" fmla="*/ 163 h 211"/>
                <a:gd name="T62" fmla="*/ 524 w 867"/>
                <a:gd name="T63" fmla="*/ 187 h 211"/>
                <a:gd name="T64" fmla="*/ 540 w 867"/>
                <a:gd name="T65" fmla="*/ 202 h 211"/>
                <a:gd name="T66" fmla="*/ 556 w 867"/>
                <a:gd name="T67" fmla="*/ 210 h 211"/>
                <a:gd name="T68" fmla="*/ 580 w 867"/>
                <a:gd name="T69" fmla="*/ 210 h 211"/>
                <a:gd name="T70" fmla="*/ 604 w 867"/>
                <a:gd name="T71" fmla="*/ 202 h 211"/>
                <a:gd name="T72" fmla="*/ 620 w 867"/>
                <a:gd name="T73" fmla="*/ 187 h 211"/>
                <a:gd name="T74" fmla="*/ 620 w 867"/>
                <a:gd name="T75" fmla="*/ 163 h 211"/>
                <a:gd name="T76" fmla="*/ 620 w 867"/>
                <a:gd name="T77" fmla="*/ 140 h 211"/>
                <a:gd name="T78" fmla="*/ 644 w 867"/>
                <a:gd name="T79" fmla="*/ 140 h 211"/>
                <a:gd name="T80" fmla="*/ 667 w 867"/>
                <a:gd name="T81" fmla="*/ 140 h 211"/>
                <a:gd name="T82" fmla="*/ 691 w 867"/>
                <a:gd name="T83" fmla="*/ 140 h 211"/>
                <a:gd name="T84" fmla="*/ 866 w 867"/>
                <a:gd name="T85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67" h="211">
                  <a:moveTo>
                    <a:pt x="866" y="0"/>
                  </a:moveTo>
                  <a:lnTo>
                    <a:pt x="755" y="0"/>
                  </a:lnTo>
                  <a:lnTo>
                    <a:pt x="659" y="0"/>
                  </a:lnTo>
                  <a:lnTo>
                    <a:pt x="572" y="0"/>
                  </a:lnTo>
                  <a:lnTo>
                    <a:pt x="485" y="0"/>
                  </a:lnTo>
                  <a:lnTo>
                    <a:pt x="405" y="0"/>
                  </a:lnTo>
                  <a:lnTo>
                    <a:pt x="334" y="0"/>
                  </a:lnTo>
                  <a:lnTo>
                    <a:pt x="270" y="0"/>
                  </a:lnTo>
                  <a:lnTo>
                    <a:pt x="215" y="0"/>
                  </a:lnTo>
                  <a:lnTo>
                    <a:pt x="159" y="0"/>
                  </a:lnTo>
                  <a:lnTo>
                    <a:pt x="119" y="0"/>
                  </a:lnTo>
                  <a:lnTo>
                    <a:pt x="79" y="0"/>
                  </a:lnTo>
                  <a:lnTo>
                    <a:pt x="48" y="0"/>
                  </a:lnTo>
                  <a:lnTo>
                    <a:pt x="24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0" y="23"/>
                  </a:lnTo>
                  <a:lnTo>
                    <a:pt x="0" y="31"/>
                  </a:lnTo>
                  <a:lnTo>
                    <a:pt x="0" y="39"/>
                  </a:lnTo>
                  <a:lnTo>
                    <a:pt x="0" y="47"/>
                  </a:lnTo>
                  <a:lnTo>
                    <a:pt x="8" y="47"/>
                  </a:lnTo>
                  <a:lnTo>
                    <a:pt x="16" y="47"/>
                  </a:lnTo>
                  <a:lnTo>
                    <a:pt x="24" y="47"/>
                  </a:lnTo>
                  <a:lnTo>
                    <a:pt x="32" y="47"/>
                  </a:lnTo>
                  <a:lnTo>
                    <a:pt x="40" y="47"/>
                  </a:lnTo>
                  <a:lnTo>
                    <a:pt x="48" y="47"/>
                  </a:lnTo>
                  <a:lnTo>
                    <a:pt x="48" y="54"/>
                  </a:lnTo>
                  <a:lnTo>
                    <a:pt x="56" y="54"/>
                  </a:lnTo>
                  <a:lnTo>
                    <a:pt x="64" y="62"/>
                  </a:lnTo>
                  <a:lnTo>
                    <a:pt x="72" y="62"/>
                  </a:lnTo>
                  <a:lnTo>
                    <a:pt x="79" y="70"/>
                  </a:lnTo>
                  <a:lnTo>
                    <a:pt x="87" y="78"/>
                  </a:lnTo>
                  <a:lnTo>
                    <a:pt x="95" y="78"/>
                  </a:lnTo>
                  <a:lnTo>
                    <a:pt x="103" y="86"/>
                  </a:lnTo>
                  <a:lnTo>
                    <a:pt x="111" y="86"/>
                  </a:lnTo>
                  <a:lnTo>
                    <a:pt x="111" y="93"/>
                  </a:lnTo>
                  <a:lnTo>
                    <a:pt x="119" y="93"/>
                  </a:lnTo>
                  <a:lnTo>
                    <a:pt x="127" y="93"/>
                  </a:lnTo>
                  <a:lnTo>
                    <a:pt x="135" y="93"/>
                  </a:lnTo>
                  <a:lnTo>
                    <a:pt x="143" y="93"/>
                  </a:lnTo>
                  <a:lnTo>
                    <a:pt x="151" y="93"/>
                  </a:lnTo>
                  <a:lnTo>
                    <a:pt x="159" y="93"/>
                  </a:lnTo>
                  <a:lnTo>
                    <a:pt x="167" y="93"/>
                  </a:lnTo>
                  <a:lnTo>
                    <a:pt x="175" y="93"/>
                  </a:lnTo>
                  <a:lnTo>
                    <a:pt x="183" y="93"/>
                  </a:lnTo>
                  <a:lnTo>
                    <a:pt x="199" y="93"/>
                  </a:lnTo>
                  <a:lnTo>
                    <a:pt x="207" y="93"/>
                  </a:lnTo>
                  <a:lnTo>
                    <a:pt x="222" y="93"/>
                  </a:lnTo>
                  <a:lnTo>
                    <a:pt x="230" y="93"/>
                  </a:lnTo>
                  <a:lnTo>
                    <a:pt x="238" y="93"/>
                  </a:lnTo>
                  <a:lnTo>
                    <a:pt x="246" y="93"/>
                  </a:lnTo>
                  <a:lnTo>
                    <a:pt x="262" y="93"/>
                  </a:lnTo>
                  <a:lnTo>
                    <a:pt x="270" y="101"/>
                  </a:lnTo>
                  <a:lnTo>
                    <a:pt x="278" y="101"/>
                  </a:lnTo>
                  <a:lnTo>
                    <a:pt x="286" y="101"/>
                  </a:lnTo>
                  <a:lnTo>
                    <a:pt x="294" y="101"/>
                  </a:lnTo>
                  <a:lnTo>
                    <a:pt x="302" y="101"/>
                  </a:lnTo>
                  <a:lnTo>
                    <a:pt x="302" y="109"/>
                  </a:lnTo>
                  <a:lnTo>
                    <a:pt x="310" y="109"/>
                  </a:lnTo>
                  <a:lnTo>
                    <a:pt x="318" y="109"/>
                  </a:lnTo>
                  <a:lnTo>
                    <a:pt x="326" y="109"/>
                  </a:lnTo>
                  <a:lnTo>
                    <a:pt x="326" y="117"/>
                  </a:lnTo>
                  <a:lnTo>
                    <a:pt x="334" y="117"/>
                  </a:lnTo>
                  <a:lnTo>
                    <a:pt x="334" y="124"/>
                  </a:lnTo>
                  <a:lnTo>
                    <a:pt x="342" y="124"/>
                  </a:lnTo>
                  <a:lnTo>
                    <a:pt x="350" y="132"/>
                  </a:lnTo>
                  <a:lnTo>
                    <a:pt x="358" y="132"/>
                  </a:lnTo>
                  <a:lnTo>
                    <a:pt x="358" y="140"/>
                  </a:lnTo>
                  <a:lnTo>
                    <a:pt x="365" y="140"/>
                  </a:lnTo>
                  <a:lnTo>
                    <a:pt x="373" y="140"/>
                  </a:lnTo>
                  <a:lnTo>
                    <a:pt x="381" y="140"/>
                  </a:lnTo>
                  <a:lnTo>
                    <a:pt x="389" y="140"/>
                  </a:lnTo>
                  <a:lnTo>
                    <a:pt x="397" y="140"/>
                  </a:lnTo>
                  <a:lnTo>
                    <a:pt x="405" y="140"/>
                  </a:lnTo>
                  <a:lnTo>
                    <a:pt x="413" y="140"/>
                  </a:lnTo>
                  <a:lnTo>
                    <a:pt x="421" y="140"/>
                  </a:lnTo>
                  <a:lnTo>
                    <a:pt x="429" y="140"/>
                  </a:lnTo>
                  <a:lnTo>
                    <a:pt x="445" y="140"/>
                  </a:lnTo>
                  <a:lnTo>
                    <a:pt x="453" y="140"/>
                  </a:lnTo>
                  <a:lnTo>
                    <a:pt x="461" y="140"/>
                  </a:lnTo>
                  <a:lnTo>
                    <a:pt x="469" y="140"/>
                  </a:lnTo>
                  <a:lnTo>
                    <a:pt x="477" y="140"/>
                  </a:lnTo>
                  <a:lnTo>
                    <a:pt x="485" y="140"/>
                  </a:lnTo>
                  <a:lnTo>
                    <a:pt x="493" y="140"/>
                  </a:lnTo>
                  <a:lnTo>
                    <a:pt x="501" y="140"/>
                  </a:lnTo>
                  <a:lnTo>
                    <a:pt x="508" y="140"/>
                  </a:lnTo>
                  <a:lnTo>
                    <a:pt x="516" y="140"/>
                  </a:lnTo>
                  <a:lnTo>
                    <a:pt x="524" y="140"/>
                  </a:lnTo>
                  <a:lnTo>
                    <a:pt x="524" y="148"/>
                  </a:lnTo>
                  <a:lnTo>
                    <a:pt x="524" y="156"/>
                  </a:lnTo>
                  <a:lnTo>
                    <a:pt x="524" y="163"/>
                  </a:lnTo>
                  <a:lnTo>
                    <a:pt x="524" y="171"/>
                  </a:lnTo>
                  <a:lnTo>
                    <a:pt x="524" y="179"/>
                  </a:lnTo>
                  <a:lnTo>
                    <a:pt x="524" y="187"/>
                  </a:lnTo>
                  <a:lnTo>
                    <a:pt x="524" y="194"/>
                  </a:lnTo>
                  <a:lnTo>
                    <a:pt x="532" y="202"/>
                  </a:lnTo>
                  <a:lnTo>
                    <a:pt x="540" y="202"/>
                  </a:lnTo>
                  <a:lnTo>
                    <a:pt x="540" y="210"/>
                  </a:lnTo>
                  <a:lnTo>
                    <a:pt x="548" y="210"/>
                  </a:lnTo>
                  <a:lnTo>
                    <a:pt x="556" y="210"/>
                  </a:lnTo>
                  <a:lnTo>
                    <a:pt x="564" y="210"/>
                  </a:lnTo>
                  <a:lnTo>
                    <a:pt x="572" y="210"/>
                  </a:lnTo>
                  <a:lnTo>
                    <a:pt x="580" y="210"/>
                  </a:lnTo>
                  <a:lnTo>
                    <a:pt x="588" y="210"/>
                  </a:lnTo>
                  <a:lnTo>
                    <a:pt x="596" y="210"/>
                  </a:lnTo>
                  <a:lnTo>
                    <a:pt x="604" y="202"/>
                  </a:lnTo>
                  <a:lnTo>
                    <a:pt x="612" y="194"/>
                  </a:lnTo>
                  <a:lnTo>
                    <a:pt x="612" y="187"/>
                  </a:lnTo>
                  <a:lnTo>
                    <a:pt x="620" y="187"/>
                  </a:lnTo>
                  <a:lnTo>
                    <a:pt x="620" y="179"/>
                  </a:lnTo>
                  <a:lnTo>
                    <a:pt x="620" y="171"/>
                  </a:lnTo>
                  <a:lnTo>
                    <a:pt x="620" y="163"/>
                  </a:lnTo>
                  <a:lnTo>
                    <a:pt x="620" y="156"/>
                  </a:lnTo>
                  <a:lnTo>
                    <a:pt x="620" y="148"/>
                  </a:lnTo>
                  <a:lnTo>
                    <a:pt x="620" y="140"/>
                  </a:lnTo>
                  <a:lnTo>
                    <a:pt x="628" y="140"/>
                  </a:lnTo>
                  <a:lnTo>
                    <a:pt x="636" y="140"/>
                  </a:lnTo>
                  <a:lnTo>
                    <a:pt x="644" y="140"/>
                  </a:lnTo>
                  <a:lnTo>
                    <a:pt x="651" y="140"/>
                  </a:lnTo>
                  <a:lnTo>
                    <a:pt x="659" y="140"/>
                  </a:lnTo>
                  <a:lnTo>
                    <a:pt x="667" y="140"/>
                  </a:lnTo>
                  <a:lnTo>
                    <a:pt x="675" y="140"/>
                  </a:lnTo>
                  <a:lnTo>
                    <a:pt x="683" y="140"/>
                  </a:lnTo>
                  <a:lnTo>
                    <a:pt x="691" y="140"/>
                  </a:lnTo>
                  <a:lnTo>
                    <a:pt x="699" y="140"/>
                  </a:lnTo>
                  <a:lnTo>
                    <a:pt x="707" y="140"/>
                  </a:lnTo>
                  <a:lnTo>
                    <a:pt x="866" y="0"/>
                  </a:lnTo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1230133" y="4685091"/>
              <a:ext cx="1051317" cy="297579"/>
            </a:xfrm>
            <a:custGeom>
              <a:avLst/>
              <a:gdLst>
                <a:gd name="T0" fmla="*/ 0 w 627"/>
                <a:gd name="T1" fmla="*/ 0 h 217"/>
                <a:gd name="T2" fmla="*/ 0 w 627"/>
                <a:gd name="T3" fmla="*/ 48 h 217"/>
                <a:gd name="T4" fmla="*/ 40 w 627"/>
                <a:gd name="T5" fmla="*/ 48 h 217"/>
                <a:gd name="T6" fmla="*/ 112 w 627"/>
                <a:gd name="T7" fmla="*/ 96 h 217"/>
                <a:gd name="T8" fmla="*/ 248 w 627"/>
                <a:gd name="T9" fmla="*/ 96 h 217"/>
                <a:gd name="T10" fmla="*/ 359 w 627"/>
                <a:gd name="T11" fmla="*/ 144 h 217"/>
                <a:gd name="T12" fmla="*/ 530 w 627"/>
                <a:gd name="T13" fmla="*/ 144 h 217"/>
                <a:gd name="T14" fmla="*/ 528 w 627"/>
                <a:gd name="T15" fmla="*/ 200 h 217"/>
                <a:gd name="T16" fmla="*/ 554 w 627"/>
                <a:gd name="T17" fmla="*/ 216 h 217"/>
                <a:gd name="T18" fmla="*/ 598 w 627"/>
                <a:gd name="T19" fmla="*/ 216 h 217"/>
                <a:gd name="T20" fmla="*/ 626 w 627"/>
                <a:gd name="T21" fmla="*/ 203 h 217"/>
                <a:gd name="T22" fmla="*/ 626 w 627"/>
                <a:gd name="T23" fmla="*/ 144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7" h="217">
                  <a:moveTo>
                    <a:pt x="0" y="0"/>
                  </a:moveTo>
                  <a:lnTo>
                    <a:pt x="0" y="48"/>
                  </a:lnTo>
                  <a:lnTo>
                    <a:pt x="40" y="48"/>
                  </a:lnTo>
                  <a:lnTo>
                    <a:pt x="112" y="96"/>
                  </a:lnTo>
                  <a:lnTo>
                    <a:pt x="248" y="96"/>
                  </a:lnTo>
                  <a:lnTo>
                    <a:pt x="359" y="144"/>
                  </a:lnTo>
                  <a:lnTo>
                    <a:pt x="530" y="144"/>
                  </a:lnTo>
                  <a:lnTo>
                    <a:pt x="528" y="200"/>
                  </a:lnTo>
                  <a:lnTo>
                    <a:pt x="554" y="216"/>
                  </a:lnTo>
                  <a:lnTo>
                    <a:pt x="598" y="216"/>
                  </a:lnTo>
                  <a:lnTo>
                    <a:pt x="626" y="203"/>
                  </a:lnTo>
                  <a:lnTo>
                    <a:pt x="626" y="144"/>
                  </a:lnTo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1706328" y="4685091"/>
              <a:ext cx="1453735" cy="293465"/>
            </a:xfrm>
            <a:custGeom>
              <a:avLst/>
              <a:gdLst>
                <a:gd name="T0" fmla="*/ 111 w 867"/>
                <a:gd name="T1" fmla="*/ 0 h 214"/>
                <a:gd name="T2" fmla="*/ 294 w 867"/>
                <a:gd name="T3" fmla="*/ 0 h 214"/>
                <a:gd name="T4" fmla="*/ 461 w 867"/>
                <a:gd name="T5" fmla="*/ 0 h 214"/>
                <a:gd name="T6" fmla="*/ 596 w 867"/>
                <a:gd name="T7" fmla="*/ 0 h 214"/>
                <a:gd name="T8" fmla="*/ 707 w 867"/>
                <a:gd name="T9" fmla="*/ 0 h 214"/>
                <a:gd name="T10" fmla="*/ 787 w 867"/>
                <a:gd name="T11" fmla="*/ 0 h 214"/>
                <a:gd name="T12" fmla="*/ 842 w 867"/>
                <a:gd name="T13" fmla="*/ 0 h 214"/>
                <a:gd name="T14" fmla="*/ 866 w 867"/>
                <a:gd name="T15" fmla="*/ 0 h 214"/>
                <a:gd name="T16" fmla="*/ 866 w 867"/>
                <a:gd name="T17" fmla="*/ 16 h 214"/>
                <a:gd name="T18" fmla="*/ 866 w 867"/>
                <a:gd name="T19" fmla="*/ 32 h 214"/>
                <a:gd name="T20" fmla="*/ 866 w 867"/>
                <a:gd name="T21" fmla="*/ 47 h 214"/>
                <a:gd name="T22" fmla="*/ 850 w 867"/>
                <a:gd name="T23" fmla="*/ 47 h 214"/>
                <a:gd name="T24" fmla="*/ 834 w 867"/>
                <a:gd name="T25" fmla="*/ 47 h 214"/>
                <a:gd name="T26" fmla="*/ 818 w 867"/>
                <a:gd name="T27" fmla="*/ 47 h 214"/>
                <a:gd name="T28" fmla="*/ 810 w 867"/>
                <a:gd name="T29" fmla="*/ 55 h 214"/>
                <a:gd name="T30" fmla="*/ 794 w 867"/>
                <a:gd name="T31" fmla="*/ 63 h 214"/>
                <a:gd name="T32" fmla="*/ 779 w 867"/>
                <a:gd name="T33" fmla="*/ 79 h 214"/>
                <a:gd name="T34" fmla="*/ 763 w 867"/>
                <a:gd name="T35" fmla="*/ 87 h 214"/>
                <a:gd name="T36" fmla="*/ 755 w 867"/>
                <a:gd name="T37" fmla="*/ 95 h 214"/>
                <a:gd name="T38" fmla="*/ 739 w 867"/>
                <a:gd name="T39" fmla="*/ 95 h 214"/>
                <a:gd name="T40" fmla="*/ 723 w 867"/>
                <a:gd name="T41" fmla="*/ 95 h 214"/>
                <a:gd name="T42" fmla="*/ 707 w 867"/>
                <a:gd name="T43" fmla="*/ 95 h 214"/>
                <a:gd name="T44" fmla="*/ 691 w 867"/>
                <a:gd name="T45" fmla="*/ 95 h 214"/>
                <a:gd name="T46" fmla="*/ 667 w 867"/>
                <a:gd name="T47" fmla="*/ 95 h 214"/>
                <a:gd name="T48" fmla="*/ 644 w 867"/>
                <a:gd name="T49" fmla="*/ 95 h 214"/>
                <a:gd name="T50" fmla="*/ 628 w 867"/>
                <a:gd name="T51" fmla="*/ 95 h 214"/>
                <a:gd name="T52" fmla="*/ 508 w 867"/>
                <a:gd name="T53" fmla="*/ 142 h 214"/>
                <a:gd name="T54" fmla="*/ 493 w 867"/>
                <a:gd name="T55" fmla="*/ 142 h 214"/>
                <a:gd name="T56" fmla="*/ 477 w 867"/>
                <a:gd name="T57" fmla="*/ 142 h 214"/>
                <a:gd name="T58" fmla="*/ 461 w 867"/>
                <a:gd name="T59" fmla="*/ 142 h 214"/>
                <a:gd name="T60" fmla="*/ 445 w 867"/>
                <a:gd name="T61" fmla="*/ 142 h 214"/>
                <a:gd name="T62" fmla="*/ 421 w 867"/>
                <a:gd name="T63" fmla="*/ 142 h 214"/>
                <a:gd name="T64" fmla="*/ 405 w 867"/>
                <a:gd name="T65" fmla="*/ 142 h 214"/>
                <a:gd name="T66" fmla="*/ 389 w 867"/>
                <a:gd name="T67" fmla="*/ 142 h 214"/>
                <a:gd name="T68" fmla="*/ 373 w 867"/>
                <a:gd name="T69" fmla="*/ 142 h 214"/>
                <a:gd name="T70" fmla="*/ 358 w 867"/>
                <a:gd name="T71" fmla="*/ 142 h 214"/>
                <a:gd name="T72" fmla="*/ 342 w 867"/>
                <a:gd name="T73" fmla="*/ 142 h 214"/>
                <a:gd name="T74" fmla="*/ 342 w 867"/>
                <a:gd name="T75" fmla="*/ 158 h 214"/>
                <a:gd name="T76" fmla="*/ 342 w 867"/>
                <a:gd name="T77" fmla="*/ 174 h 214"/>
                <a:gd name="T78" fmla="*/ 342 w 867"/>
                <a:gd name="T79" fmla="*/ 189 h 214"/>
                <a:gd name="T80" fmla="*/ 334 w 867"/>
                <a:gd name="T81" fmla="*/ 205 h 214"/>
                <a:gd name="T82" fmla="*/ 326 w 867"/>
                <a:gd name="T83" fmla="*/ 213 h 214"/>
                <a:gd name="T84" fmla="*/ 310 w 867"/>
                <a:gd name="T85" fmla="*/ 213 h 214"/>
                <a:gd name="T86" fmla="*/ 294 w 867"/>
                <a:gd name="T87" fmla="*/ 213 h 214"/>
                <a:gd name="T88" fmla="*/ 278 w 867"/>
                <a:gd name="T89" fmla="*/ 213 h 214"/>
                <a:gd name="T90" fmla="*/ 262 w 867"/>
                <a:gd name="T91" fmla="*/ 205 h 214"/>
                <a:gd name="T92" fmla="*/ 254 w 867"/>
                <a:gd name="T93" fmla="*/ 189 h 214"/>
                <a:gd name="T94" fmla="*/ 246 w 867"/>
                <a:gd name="T95" fmla="*/ 181 h 214"/>
                <a:gd name="T96" fmla="*/ 246 w 867"/>
                <a:gd name="T97" fmla="*/ 12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7" h="214">
                  <a:moveTo>
                    <a:pt x="0" y="0"/>
                  </a:moveTo>
                  <a:lnTo>
                    <a:pt x="111" y="0"/>
                  </a:lnTo>
                  <a:lnTo>
                    <a:pt x="207" y="0"/>
                  </a:lnTo>
                  <a:lnTo>
                    <a:pt x="294" y="0"/>
                  </a:lnTo>
                  <a:lnTo>
                    <a:pt x="381" y="0"/>
                  </a:lnTo>
                  <a:lnTo>
                    <a:pt x="461" y="0"/>
                  </a:lnTo>
                  <a:lnTo>
                    <a:pt x="532" y="0"/>
                  </a:lnTo>
                  <a:lnTo>
                    <a:pt x="596" y="0"/>
                  </a:lnTo>
                  <a:lnTo>
                    <a:pt x="651" y="0"/>
                  </a:lnTo>
                  <a:lnTo>
                    <a:pt x="707" y="0"/>
                  </a:lnTo>
                  <a:lnTo>
                    <a:pt x="747" y="0"/>
                  </a:lnTo>
                  <a:lnTo>
                    <a:pt x="787" y="0"/>
                  </a:lnTo>
                  <a:lnTo>
                    <a:pt x="818" y="0"/>
                  </a:lnTo>
                  <a:lnTo>
                    <a:pt x="842" y="0"/>
                  </a:lnTo>
                  <a:lnTo>
                    <a:pt x="858" y="0"/>
                  </a:lnTo>
                  <a:lnTo>
                    <a:pt x="866" y="0"/>
                  </a:lnTo>
                  <a:lnTo>
                    <a:pt x="866" y="8"/>
                  </a:lnTo>
                  <a:lnTo>
                    <a:pt x="866" y="16"/>
                  </a:lnTo>
                  <a:lnTo>
                    <a:pt x="866" y="24"/>
                  </a:lnTo>
                  <a:lnTo>
                    <a:pt x="866" y="32"/>
                  </a:lnTo>
                  <a:lnTo>
                    <a:pt x="866" y="39"/>
                  </a:lnTo>
                  <a:lnTo>
                    <a:pt x="866" y="47"/>
                  </a:lnTo>
                  <a:lnTo>
                    <a:pt x="858" y="47"/>
                  </a:lnTo>
                  <a:lnTo>
                    <a:pt x="850" y="47"/>
                  </a:lnTo>
                  <a:lnTo>
                    <a:pt x="842" y="47"/>
                  </a:lnTo>
                  <a:lnTo>
                    <a:pt x="834" y="47"/>
                  </a:lnTo>
                  <a:lnTo>
                    <a:pt x="826" y="47"/>
                  </a:lnTo>
                  <a:lnTo>
                    <a:pt x="818" y="47"/>
                  </a:lnTo>
                  <a:lnTo>
                    <a:pt x="818" y="55"/>
                  </a:lnTo>
                  <a:lnTo>
                    <a:pt x="810" y="55"/>
                  </a:lnTo>
                  <a:lnTo>
                    <a:pt x="802" y="63"/>
                  </a:lnTo>
                  <a:lnTo>
                    <a:pt x="794" y="63"/>
                  </a:lnTo>
                  <a:lnTo>
                    <a:pt x="787" y="71"/>
                  </a:lnTo>
                  <a:lnTo>
                    <a:pt x="779" y="79"/>
                  </a:lnTo>
                  <a:lnTo>
                    <a:pt x="771" y="79"/>
                  </a:lnTo>
                  <a:lnTo>
                    <a:pt x="763" y="87"/>
                  </a:lnTo>
                  <a:lnTo>
                    <a:pt x="755" y="87"/>
                  </a:lnTo>
                  <a:lnTo>
                    <a:pt x="755" y="95"/>
                  </a:lnTo>
                  <a:lnTo>
                    <a:pt x="747" y="95"/>
                  </a:lnTo>
                  <a:lnTo>
                    <a:pt x="739" y="95"/>
                  </a:lnTo>
                  <a:lnTo>
                    <a:pt x="731" y="95"/>
                  </a:lnTo>
                  <a:lnTo>
                    <a:pt x="723" y="95"/>
                  </a:lnTo>
                  <a:lnTo>
                    <a:pt x="715" y="95"/>
                  </a:lnTo>
                  <a:lnTo>
                    <a:pt x="707" y="95"/>
                  </a:lnTo>
                  <a:lnTo>
                    <a:pt x="699" y="95"/>
                  </a:lnTo>
                  <a:lnTo>
                    <a:pt x="691" y="95"/>
                  </a:lnTo>
                  <a:lnTo>
                    <a:pt x="683" y="95"/>
                  </a:lnTo>
                  <a:lnTo>
                    <a:pt x="667" y="95"/>
                  </a:lnTo>
                  <a:lnTo>
                    <a:pt x="659" y="95"/>
                  </a:lnTo>
                  <a:lnTo>
                    <a:pt x="644" y="95"/>
                  </a:lnTo>
                  <a:lnTo>
                    <a:pt x="636" y="95"/>
                  </a:lnTo>
                  <a:lnTo>
                    <a:pt x="628" y="95"/>
                  </a:lnTo>
                  <a:lnTo>
                    <a:pt x="620" y="95"/>
                  </a:lnTo>
                  <a:lnTo>
                    <a:pt x="508" y="142"/>
                  </a:lnTo>
                  <a:lnTo>
                    <a:pt x="501" y="142"/>
                  </a:lnTo>
                  <a:lnTo>
                    <a:pt x="493" y="142"/>
                  </a:lnTo>
                  <a:lnTo>
                    <a:pt x="485" y="142"/>
                  </a:lnTo>
                  <a:lnTo>
                    <a:pt x="477" y="142"/>
                  </a:lnTo>
                  <a:lnTo>
                    <a:pt x="469" y="142"/>
                  </a:lnTo>
                  <a:lnTo>
                    <a:pt x="461" y="142"/>
                  </a:lnTo>
                  <a:lnTo>
                    <a:pt x="453" y="142"/>
                  </a:lnTo>
                  <a:lnTo>
                    <a:pt x="445" y="142"/>
                  </a:lnTo>
                  <a:lnTo>
                    <a:pt x="437" y="142"/>
                  </a:lnTo>
                  <a:lnTo>
                    <a:pt x="421" y="142"/>
                  </a:lnTo>
                  <a:lnTo>
                    <a:pt x="413" y="142"/>
                  </a:lnTo>
                  <a:lnTo>
                    <a:pt x="405" y="142"/>
                  </a:lnTo>
                  <a:lnTo>
                    <a:pt x="397" y="142"/>
                  </a:lnTo>
                  <a:lnTo>
                    <a:pt x="389" y="142"/>
                  </a:lnTo>
                  <a:lnTo>
                    <a:pt x="381" y="142"/>
                  </a:lnTo>
                  <a:lnTo>
                    <a:pt x="373" y="142"/>
                  </a:lnTo>
                  <a:lnTo>
                    <a:pt x="365" y="142"/>
                  </a:lnTo>
                  <a:lnTo>
                    <a:pt x="358" y="142"/>
                  </a:lnTo>
                  <a:lnTo>
                    <a:pt x="350" y="142"/>
                  </a:lnTo>
                  <a:lnTo>
                    <a:pt x="342" y="142"/>
                  </a:lnTo>
                  <a:lnTo>
                    <a:pt x="342" y="150"/>
                  </a:lnTo>
                  <a:lnTo>
                    <a:pt x="342" y="158"/>
                  </a:lnTo>
                  <a:lnTo>
                    <a:pt x="342" y="166"/>
                  </a:lnTo>
                  <a:lnTo>
                    <a:pt x="342" y="174"/>
                  </a:lnTo>
                  <a:lnTo>
                    <a:pt x="342" y="181"/>
                  </a:lnTo>
                  <a:lnTo>
                    <a:pt x="342" y="189"/>
                  </a:lnTo>
                  <a:lnTo>
                    <a:pt x="342" y="197"/>
                  </a:lnTo>
                  <a:lnTo>
                    <a:pt x="334" y="205"/>
                  </a:lnTo>
                  <a:lnTo>
                    <a:pt x="326" y="205"/>
                  </a:lnTo>
                  <a:lnTo>
                    <a:pt x="326" y="213"/>
                  </a:lnTo>
                  <a:lnTo>
                    <a:pt x="318" y="213"/>
                  </a:lnTo>
                  <a:lnTo>
                    <a:pt x="310" y="213"/>
                  </a:lnTo>
                  <a:lnTo>
                    <a:pt x="302" y="213"/>
                  </a:lnTo>
                  <a:lnTo>
                    <a:pt x="294" y="213"/>
                  </a:lnTo>
                  <a:lnTo>
                    <a:pt x="286" y="213"/>
                  </a:lnTo>
                  <a:lnTo>
                    <a:pt x="278" y="213"/>
                  </a:lnTo>
                  <a:lnTo>
                    <a:pt x="270" y="213"/>
                  </a:lnTo>
                  <a:lnTo>
                    <a:pt x="262" y="205"/>
                  </a:lnTo>
                  <a:lnTo>
                    <a:pt x="254" y="197"/>
                  </a:lnTo>
                  <a:lnTo>
                    <a:pt x="254" y="189"/>
                  </a:lnTo>
                  <a:lnTo>
                    <a:pt x="246" y="189"/>
                  </a:lnTo>
                  <a:lnTo>
                    <a:pt x="246" y="181"/>
                  </a:lnTo>
                  <a:lnTo>
                    <a:pt x="246" y="174"/>
                  </a:lnTo>
                  <a:lnTo>
                    <a:pt x="246" y="12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2117129" y="4683719"/>
              <a:ext cx="1049640" cy="303064"/>
            </a:xfrm>
            <a:custGeom>
              <a:avLst/>
              <a:gdLst>
                <a:gd name="T0" fmla="*/ 625 w 626"/>
                <a:gd name="T1" fmla="*/ 0 h 221"/>
                <a:gd name="T2" fmla="*/ 625 w 626"/>
                <a:gd name="T3" fmla="*/ 49 h 221"/>
                <a:gd name="T4" fmla="*/ 585 w 626"/>
                <a:gd name="T5" fmla="*/ 49 h 221"/>
                <a:gd name="T6" fmla="*/ 513 w 626"/>
                <a:gd name="T7" fmla="*/ 98 h 221"/>
                <a:gd name="T8" fmla="*/ 377 w 626"/>
                <a:gd name="T9" fmla="*/ 98 h 221"/>
                <a:gd name="T10" fmla="*/ 264 w 626"/>
                <a:gd name="T11" fmla="*/ 147 h 221"/>
                <a:gd name="T12" fmla="*/ 96 w 626"/>
                <a:gd name="T13" fmla="*/ 147 h 221"/>
                <a:gd name="T14" fmla="*/ 96 w 626"/>
                <a:gd name="T15" fmla="*/ 204 h 221"/>
                <a:gd name="T16" fmla="*/ 70 w 626"/>
                <a:gd name="T17" fmla="*/ 220 h 221"/>
                <a:gd name="T18" fmla="*/ 26 w 626"/>
                <a:gd name="T19" fmla="*/ 220 h 221"/>
                <a:gd name="T20" fmla="*/ 0 w 626"/>
                <a:gd name="T21" fmla="*/ 199 h 221"/>
                <a:gd name="T22" fmla="*/ 0 w 626"/>
                <a:gd name="T23" fmla="*/ 14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6" h="221">
                  <a:moveTo>
                    <a:pt x="625" y="0"/>
                  </a:moveTo>
                  <a:lnTo>
                    <a:pt x="625" y="49"/>
                  </a:lnTo>
                  <a:lnTo>
                    <a:pt x="585" y="49"/>
                  </a:lnTo>
                  <a:lnTo>
                    <a:pt x="513" y="98"/>
                  </a:lnTo>
                  <a:lnTo>
                    <a:pt x="377" y="98"/>
                  </a:lnTo>
                  <a:lnTo>
                    <a:pt x="264" y="147"/>
                  </a:lnTo>
                  <a:lnTo>
                    <a:pt x="96" y="147"/>
                  </a:lnTo>
                  <a:lnTo>
                    <a:pt x="96" y="204"/>
                  </a:lnTo>
                  <a:lnTo>
                    <a:pt x="70" y="220"/>
                  </a:lnTo>
                  <a:lnTo>
                    <a:pt x="26" y="220"/>
                  </a:lnTo>
                  <a:lnTo>
                    <a:pt x="0" y="199"/>
                  </a:lnTo>
                  <a:lnTo>
                    <a:pt x="0" y="147"/>
                  </a:lnTo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5983219" y="4680977"/>
              <a:ext cx="1453735" cy="289351"/>
            </a:xfrm>
            <a:custGeom>
              <a:avLst/>
              <a:gdLst>
                <a:gd name="T0" fmla="*/ 659 w 867"/>
                <a:gd name="T1" fmla="*/ 0 h 211"/>
                <a:gd name="T2" fmla="*/ 405 w 867"/>
                <a:gd name="T3" fmla="*/ 0 h 211"/>
                <a:gd name="T4" fmla="*/ 215 w 867"/>
                <a:gd name="T5" fmla="*/ 0 h 211"/>
                <a:gd name="T6" fmla="*/ 79 w 867"/>
                <a:gd name="T7" fmla="*/ 0 h 211"/>
                <a:gd name="T8" fmla="*/ 8 w 867"/>
                <a:gd name="T9" fmla="*/ 0 h 211"/>
                <a:gd name="T10" fmla="*/ 0 w 867"/>
                <a:gd name="T11" fmla="*/ 16 h 211"/>
                <a:gd name="T12" fmla="*/ 0 w 867"/>
                <a:gd name="T13" fmla="*/ 39 h 211"/>
                <a:gd name="T14" fmla="*/ 16 w 867"/>
                <a:gd name="T15" fmla="*/ 47 h 211"/>
                <a:gd name="T16" fmla="*/ 40 w 867"/>
                <a:gd name="T17" fmla="*/ 47 h 211"/>
                <a:gd name="T18" fmla="*/ 56 w 867"/>
                <a:gd name="T19" fmla="*/ 54 h 211"/>
                <a:gd name="T20" fmla="*/ 79 w 867"/>
                <a:gd name="T21" fmla="*/ 70 h 211"/>
                <a:gd name="T22" fmla="*/ 103 w 867"/>
                <a:gd name="T23" fmla="*/ 86 h 211"/>
                <a:gd name="T24" fmla="*/ 119 w 867"/>
                <a:gd name="T25" fmla="*/ 93 h 211"/>
                <a:gd name="T26" fmla="*/ 143 w 867"/>
                <a:gd name="T27" fmla="*/ 93 h 211"/>
                <a:gd name="T28" fmla="*/ 167 w 867"/>
                <a:gd name="T29" fmla="*/ 93 h 211"/>
                <a:gd name="T30" fmla="*/ 199 w 867"/>
                <a:gd name="T31" fmla="*/ 93 h 211"/>
                <a:gd name="T32" fmla="*/ 230 w 867"/>
                <a:gd name="T33" fmla="*/ 93 h 211"/>
                <a:gd name="T34" fmla="*/ 262 w 867"/>
                <a:gd name="T35" fmla="*/ 93 h 211"/>
                <a:gd name="T36" fmla="*/ 286 w 867"/>
                <a:gd name="T37" fmla="*/ 101 h 211"/>
                <a:gd name="T38" fmla="*/ 302 w 867"/>
                <a:gd name="T39" fmla="*/ 109 h 211"/>
                <a:gd name="T40" fmla="*/ 326 w 867"/>
                <a:gd name="T41" fmla="*/ 109 h 211"/>
                <a:gd name="T42" fmla="*/ 334 w 867"/>
                <a:gd name="T43" fmla="*/ 124 h 211"/>
                <a:gd name="T44" fmla="*/ 358 w 867"/>
                <a:gd name="T45" fmla="*/ 132 h 211"/>
                <a:gd name="T46" fmla="*/ 373 w 867"/>
                <a:gd name="T47" fmla="*/ 140 h 211"/>
                <a:gd name="T48" fmla="*/ 397 w 867"/>
                <a:gd name="T49" fmla="*/ 140 h 211"/>
                <a:gd name="T50" fmla="*/ 421 w 867"/>
                <a:gd name="T51" fmla="*/ 140 h 211"/>
                <a:gd name="T52" fmla="*/ 453 w 867"/>
                <a:gd name="T53" fmla="*/ 140 h 211"/>
                <a:gd name="T54" fmla="*/ 477 w 867"/>
                <a:gd name="T55" fmla="*/ 140 h 211"/>
                <a:gd name="T56" fmla="*/ 501 w 867"/>
                <a:gd name="T57" fmla="*/ 140 h 211"/>
                <a:gd name="T58" fmla="*/ 524 w 867"/>
                <a:gd name="T59" fmla="*/ 140 h 211"/>
                <a:gd name="T60" fmla="*/ 524 w 867"/>
                <a:gd name="T61" fmla="*/ 163 h 211"/>
                <a:gd name="T62" fmla="*/ 524 w 867"/>
                <a:gd name="T63" fmla="*/ 187 h 211"/>
                <a:gd name="T64" fmla="*/ 540 w 867"/>
                <a:gd name="T65" fmla="*/ 202 h 211"/>
                <a:gd name="T66" fmla="*/ 556 w 867"/>
                <a:gd name="T67" fmla="*/ 210 h 211"/>
                <a:gd name="T68" fmla="*/ 580 w 867"/>
                <a:gd name="T69" fmla="*/ 210 h 211"/>
                <a:gd name="T70" fmla="*/ 604 w 867"/>
                <a:gd name="T71" fmla="*/ 202 h 211"/>
                <a:gd name="T72" fmla="*/ 620 w 867"/>
                <a:gd name="T73" fmla="*/ 187 h 211"/>
                <a:gd name="T74" fmla="*/ 620 w 867"/>
                <a:gd name="T75" fmla="*/ 163 h 211"/>
                <a:gd name="T76" fmla="*/ 620 w 867"/>
                <a:gd name="T77" fmla="*/ 140 h 211"/>
                <a:gd name="T78" fmla="*/ 644 w 867"/>
                <a:gd name="T79" fmla="*/ 140 h 211"/>
                <a:gd name="T80" fmla="*/ 667 w 867"/>
                <a:gd name="T81" fmla="*/ 140 h 211"/>
                <a:gd name="T82" fmla="*/ 691 w 867"/>
                <a:gd name="T83" fmla="*/ 140 h 211"/>
                <a:gd name="T84" fmla="*/ 866 w 867"/>
                <a:gd name="T85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67" h="211">
                  <a:moveTo>
                    <a:pt x="866" y="0"/>
                  </a:moveTo>
                  <a:lnTo>
                    <a:pt x="755" y="0"/>
                  </a:lnTo>
                  <a:lnTo>
                    <a:pt x="659" y="0"/>
                  </a:lnTo>
                  <a:lnTo>
                    <a:pt x="572" y="0"/>
                  </a:lnTo>
                  <a:lnTo>
                    <a:pt x="485" y="0"/>
                  </a:lnTo>
                  <a:lnTo>
                    <a:pt x="405" y="0"/>
                  </a:lnTo>
                  <a:lnTo>
                    <a:pt x="334" y="0"/>
                  </a:lnTo>
                  <a:lnTo>
                    <a:pt x="270" y="0"/>
                  </a:lnTo>
                  <a:lnTo>
                    <a:pt x="215" y="0"/>
                  </a:lnTo>
                  <a:lnTo>
                    <a:pt x="159" y="0"/>
                  </a:lnTo>
                  <a:lnTo>
                    <a:pt x="119" y="0"/>
                  </a:lnTo>
                  <a:lnTo>
                    <a:pt x="79" y="0"/>
                  </a:lnTo>
                  <a:lnTo>
                    <a:pt x="48" y="0"/>
                  </a:lnTo>
                  <a:lnTo>
                    <a:pt x="24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0" y="23"/>
                  </a:lnTo>
                  <a:lnTo>
                    <a:pt x="0" y="31"/>
                  </a:lnTo>
                  <a:lnTo>
                    <a:pt x="0" y="39"/>
                  </a:lnTo>
                  <a:lnTo>
                    <a:pt x="0" y="47"/>
                  </a:lnTo>
                  <a:lnTo>
                    <a:pt x="8" y="47"/>
                  </a:lnTo>
                  <a:lnTo>
                    <a:pt x="16" y="47"/>
                  </a:lnTo>
                  <a:lnTo>
                    <a:pt x="24" y="47"/>
                  </a:lnTo>
                  <a:lnTo>
                    <a:pt x="32" y="47"/>
                  </a:lnTo>
                  <a:lnTo>
                    <a:pt x="40" y="47"/>
                  </a:lnTo>
                  <a:lnTo>
                    <a:pt x="48" y="47"/>
                  </a:lnTo>
                  <a:lnTo>
                    <a:pt x="48" y="54"/>
                  </a:lnTo>
                  <a:lnTo>
                    <a:pt x="56" y="54"/>
                  </a:lnTo>
                  <a:lnTo>
                    <a:pt x="64" y="62"/>
                  </a:lnTo>
                  <a:lnTo>
                    <a:pt x="72" y="62"/>
                  </a:lnTo>
                  <a:lnTo>
                    <a:pt x="79" y="70"/>
                  </a:lnTo>
                  <a:lnTo>
                    <a:pt x="87" y="78"/>
                  </a:lnTo>
                  <a:lnTo>
                    <a:pt x="95" y="78"/>
                  </a:lnTo>
                  <a:lnTo>
                    <a:pt x="103" y="86"/>
                  </a:lnTo>
                  <a:lnTo>
                    <a:pt x="111" y="86"/>
                  </a:lnTo>
                  <a:lnTo>
                    <a:pt x="111" y="93"/>
                  </a:lnTo>
                  <a:lnTo>
                    <a:pt x="119" y="93"/>
                  </a:lnTo>
                  <a:lnTo>
                    <a:pt x="127" y="93"/>
                  </a:lnTo>
                  <a:lnTo>
                    <a:pt x="135" y="93"/>
                  </a:lnTo>
                  <a:lnTo>
                    <a:pt x="143" y="93"/>
                  </a:lnTo>
                  <a:lnTo>
                    <a:pt x="151" y="93"/>
                  </a:lnTo>
                  <a:lnTo>
                    <a:pt x="159" y="93"/>
                  </a:lnTo>
                  <a:lnTo>
                    <a:pt x="167" y="93"/>
                  </a:lnTo>
                  <a:lnTo>
                    <a:pt x="175" y="93"/>
                  </a:lnTo>
                  <a:lnTo>
                    <a:pt x="183" y="93"/>
                  </a:lnTo>
                  <a:lnTo>
                    <a:pt x="199" y="93"/>
                  </a:lnTo>
                  <a:lnTo>
                    <a:pt x="207" y="93"/>
                  </a:lnTo>
                  <a:lnTo>
                    <a:pt x="222" y="93"/>
                  </a:lnTo>
                  <a:lnTo>
                    <a:pt x="230" y="93"/>
                  </a:lnTo>
                  <a:lnTo>
                    <a:pt x="238" y="93"/>
                  </a:lnTo>
                  <a:lnTo>
                    <a:pt x="246" y="93"/>
                  </a:lnTo>
                  <a:lnTo>
                    <a:pt x="262" y="93"/>
                  </a:lnTo>
                  <a:lnTo>
                    <a:pt x="270" y="101"/>
                  </a:lnTo>
                  <a:lnTo>
                    <a:pt x="278" y="101"/>
                  </a:lnTo>
                  <a:lnTo>
                    <a:pt x="286" y="101"/>
                  </a:lnTo>
                  <a:lnTo>
                    <a:pt x="294" y="101"/>
                  </a:lnTo>
                  <a:lnTo>
                    <a:pt x="302" y="101"/>
                  </a:lnTo>
                  <a:lnTo>
                    <a:pt x="302" y="109"/>
                  </a:lnTo>
                  <a:lnTo>
                    <a:pt x="310" y="109"/>
                  </a:lnTo>
                  <a:lnTo>
                    <a:pt x="318" y="109"/>
                  </a:lnTo>
                  <a:lnTo>
                    <a:pt x="326" y="109"/>
                  </a:lnTo>
                  <a:lnTo>
                    <a:pt x="326" y="117"/>
                  </a:lnTo>
                  <a:lnTo>
                    <a:pt x="334" y="117"/>
                  </a:lnTo>
                  <a:lnTo>
                    <a:pt x="334" y="124"/>
                  </a:lnTo>
                  <a:lnTo>
                    <a:pt x="342" y="124"/>
                  </a:lnTo>
                  <a:lnTo>
                    <a:pt x="350" y="132"/>
                  </a:lnTo>
                  <a:lnTo>
                    <a:pt x="358" y="132"/>
                  </a:lnTo>
                  <a:lnTo>
                    <a:pt x="358" y="140"/>
                  </a:lnTo>
                  <a:lnTo>
                    <a:pt x="365" y="140"/>
                  </a:lnTo>
                  <a:lnTo>
                    <a:pt x="373" y="140"/>
                  </a:lnTo>
                  <a:lnTo>
                    <a:pt x="381" y="140"/>
                  </a:lnTo>
                  <a:lnTo>
                    <a:pt x="389" y="140"/>
                  </a:lnTo>
                  <a:lnTo>
                    <a:pt x="397" y="140"/>
                  </a:lnTo>
                  <a:lnTo>
                    <a:pt x="405" y="140"/>
                  </a:lnTo>
                  <a:lnTo>
                    <a:pt x="413" y="140"/>
                  </a:lnTo>
                  <a:lnTo>
                    <a:pt x="421" y="140"/>
                  </a:lnTo>
                  <a:lnTo>
                    <a:pt x="429" y="140"/>
                  </a:lnTo>
                  <a:lnTo>
                    <a:pt x="445" y="140"/>
                  </a:lnTo>
                  <a:lnTo>
                    <a:pt x="453" y="140"/>
                  </a:lnTo>
                  <a:lnTo>
                    <a:pt x="461" y="140"/>
                  </a:lnTo>
                  <a:lnTo>
                    <a:pt x="469" y="140"/>
                  </a:lnTo>
                  <a:lnTo>
                    <a:pt x="477" y="140"/>
                  </a:lnTo>
                  <a:lnTo>
                    <a:pt x="485" y="140"/>
                  </a:lnTo>
                  <a:lnTo>
                    <a:pt x="493" y="140"/>
                  </a:lnTo>
                  <a:lnTo>
                    <a:pt x="501" y="140"/>
                  </a:lnTo>
                  <a:lnTo>
                    <a:pt x="508" y="140"/>
                  </a:lnTo>
                  <a:lnTo>
                    <a:pt x="516" y="140"/>
                  </a:lnTo>
                  <a:lnTo>
                    <a:pt x="524" y="140"/>
                  </a:lnTo>
                  <a:lnTo>
                    <a:pt x="524" y="148"/>
                  </a:lnTo>
                  <a:lnTo>
                    <a:pt x="524" y="156"/>
                  </a:lnTo>
                  <a:lnTo>
                    <a:pt x="524" y="163"/>
                  </a:lnTo>
                  <a:lnTo>
                    <a:pt x="524" y="171"/>
                  </a:lnTo>
                  <a:lnTo>
                    <a:pt x="524" y="179"/>
                  </a:lnTo>
                  <a:lnTo>
                    <a:pt x="524" y="187"/>
                  </a:lnTo>
                  <a:lnTo>
                    <a:pt x="524" y="194"/>
                  </a:lnTo>
                  <a:lnTo>
                    <a:pt x="532" y="202"/>
                  </a:lnTo>
                  <a:lnTo>
                    <a:pt x="540" y="202"/>
                  </a:lnTo>
                  <a:lnTo>
                    <a:pt x="540" y="210"/>
                  </a:lnTo>
                  <a:lnTo>
                    <a:pt x="548" y="210"/>
                  </a:lnTo>
                  <a:lnTo>
                    <a:pt x="556" y="210"/>
                  </a:lnTo>
                  <a:lnTo>
                    <a:pt x="564" y="210"/>
                  </a:lnTo>
                  <a:lnTo>
                    <a:pt x="572" y="210"/>
                  </a:lnTo>
                  <a:lnTo>
                    <a:pt x="580" y="210"/>
                  </a:lnTo>
                  <a:lnTo>
                    <a:pt x="588" y="210"/>
                  </a:lnTo>
                  <a:lnTo>
                    <a:pt x="596" y="210"/>
                  </a:lnTo>
                  <a:lnTo>
                    <a:pt x="604" y="202"/>
                  </a:lnTo>
                  <a:lnTo>
                    <a:pt x="612" y="194"/>
                  </a:lnTo>
                  <a:lnTo>
                    <a:pt x="612" y="187"/>
                  </a:lnTo>
                  <a:lnTo>
                    <a:pt x="620" y="187"/>
                  </a:lnTo>
                  <a:lnTo>
                    <a:pt x="620" y="179"/>
                  </a:lnTo>
                  <a:lnTo>
                    <a:pt x="620" y="171"/>
                  </a:lnTo>
                  <a:lnTo>
                    <a:pt x="620" y="163"/>
                  </a:lnTo>
                  <a:lnTo>
                    <a:pt x="620" y="156"/>
                  </a:lnTo>
                  <a:lnTo>
                    <a:pt x="620" y="148"/>
                  </a:lnTo>
                  <a:lnTo>
                    <a:pt x="620" y="140"/>
                  </a:lnTo>
                  <a:lnTo>
                    <a:pt x="628" y="140"/>
                  </a:lnTo>
                  <a:lnTo>
                    <a:pt x="636" y="140"/>
                  </a:lnTo>
                  <a:lnTo>
                    <a:pt x="644" y="140"/>
                  </a:lnTo>
                  <a:lnTo>
                    <a:pt x="651" y="140"/>
                  </a:lnTo>
                  <a:lnTo>
                    <a:pt x="659" y="140"/>
                  </a:lnTo>
                  <a:lnTo>
                    <a:pt x="667" y="140"/>
                  </a:lnTo>
                  <a:lnTo>
                    <a:pt x="675" y="140"/>
                  </a:lnTo>
                  <a:lnTo>
                    <a:pt x="683" y="140"/>
                  </a:lnTo>
                  <a:lnTo>
                    <a:pt x="691" y="140"/>
                  </a:lnTo>
                  <a:lnTo>
                    <a:pt x="699" y="140"/>
                  </a:lnTo>
                  <a:lnTo>
                    <a:pt x="707" y="140"/>
                  </a:lnTo>
                  <a:lnTo>
                    <a:pt x="866" y="0"/>
                  </a:lnTo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5978189" y="4680977"/>
              <a:ext cx="1051317" cy="297579"/>
            </a:xfrm>
            <a:custGeom>
              <a:avLst/>
              <a:gdLst>
                <a:gd name="T0" fmla="*/ 0 w 627"/>
                <a:gd name="T1" fmla="*/ 0 h 217"/>
                <a:gd name="T2" fmla="*/ 0 w 627"/>
                <a:gd name="T3" fmla="*/ 48 h 217"/>
                <a:gd name="T4" fmla="*/ 40 w 627"/>
                <a:gd name="T5" fmla="*/ 48 h 217"/>
                <a:gd name="T6" fmla="*/ 112 w 627"/>
                <a:gd name="T7" fmla="*/ 96 h 217"/>
                <a:gd name="T8" fmla="*/ 248 w 627"/>
                <a:gd name="T9" fmla="*/ 96 h 217"/>
                <a:gd name="T10" fmla="*/ 359 w 627"/>
                <a:gd name="T11" fmla="*/ 144 h 217"/>
                <a:gd name="T12" fmla="*/ 530 w 627"/>
                <a:gd name="T13" fmla="*/ 144 h 217"/>
                <a:gd name="T14" fmla="*/ 528 w 627"/>
                <a:gd name="T15" fmla="*/ 200 h 217"/>
                <a:gd name="T16" fmla="*/ 554 w 627"/>
                <a:gd name="T17" fmla="*/ 216 h 217"/>
                <a:gd name="T18" fmla="*/ 598 w 627"/>
                <a:gd name="T19" fmla="*/ 216 h 217"/>
                <a:gd name="T20" fmla="*/ 626 w 627"/>
                <a:gd name="T21" fmla="*/ 203 h 217"/>
                <a:gd name="T22" fmla="*/ 626 w 627"/>
                <a:gd name="T23" fmla="*/ 144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7" h="217">
                  <a:moveTo>
                    <a:pt x="0" y="0"/>
                  </a:moveTo>
                  <a:lnTo>
                    <a:pt x="0" y="48"/>
                  </a:lnTo>
                  <a:lnTo>
                    <a:pt x="40" y="48"/>
                  </a:lnTo>
                  <a:lnTo>
                    <a:pt x="112" y="96"/>
                  </a:lnTo>
                  <a:lnTo>
                    <a:pt x="248" y="96"/>
                  </a:lnTo>
                  <a:lnTo>
                    <a:pt x="359" y="144"/>
                  </a:lnTo>
                  <a:lnTo>
                    <a:pt x="530" y="144"/>
                  </a:lnTo>
                  <a:lnTo>
                    <a:pt x="528" y="200"/>
                  </a:lnTo>
                  <a:lnTo>
                    <a:pt x="554" y="216"/>
                  </a:lnTo>
                  <a:lnTo>
                    <a:pt x="598" y="216"/>
                  </a:lnTo>
                  <a:lnTo>
                    <a:pt x="626" y="203"/>
                  </a:lnTo>
                  <a:lnTo>
                    <a:pt x="626" y="144"/>
                  </a:lnTo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6454384" y="4680977"/>
              <a:ext cx="1453735" cy="293465"/>
            </a:xfrm>
            <a:custGeom>
              <a:avLst/>
              <a:gdLst>
                <a:gd name="T0" fmla="*/ 111 w 867"/>
                <a:gd name="T1" fmla="*/ 0 h 214"/>
                <a:gd name="T2" fmla="*/ 294 w 867"/>
                <a:gd name="T3" fmla="*/ 0 h 214"/>
                <a:gd name="T4" fmla="*/ 461 w 867"/>
                <a:gd name="T5" fmla="*/ 0 h 214"/>
                <a:gd name="T6" fmla="*/ 596 w 867"/>
                <a:gd name="T7" fmla="*/ 0 h 214"/>
                <a:gd name="T8" fmla="*/ 707 w 867"/>
                <a:gd name="T9" fmla="*/ 0 h 214"/>
                <a:gd name="T10" fmla="*/ 787 w 867"/>
                <a:gd name="T11" fmla="*/ 0 h 214"/>
                <a:gd name="T12" fmla="*/ 842 w 867"/>
                <a:gd name="T13" fmla="*/ 0 h 214"/>
                <a:gd name="T14" fmla="*/ 866 w 867"/>
                <a:gd name="T15" fmla="*/ 0 h 214"/>
                <a:gd name="T16" fmla="*/ 866 w 867"/>
                <a:gd name="T17" fmla="*/ 16 h 214"/>
                <a:gd name="T18" fmla="*/ 866 w 867"/>
                <a:gd name="T19" fmla="*/ 32 h 214"/>
                <a:gd name="T20" fmla="*/ 866 w 867"/>
                <a:gd name="T21" fmla="*/ 47 h 214"/>
                <a:gd name="T22" fmla="*/ 850 w 867"/>
                <a:gd name="T23" fmla="*/ 47 h 214"/>
                <a:gd name="T24" fmla="*/ 834 w 867"/>
                <a:gd name="T25" fmla="*/ 47 h 214"/>
                <a:gd name="T26" fmla="*/ 818 w 867"/>
                <a:gd name="T27" fmla="*/ 47 h 214"/>
                <a:gd name="T28" fmla="*/ 810 w 867"/>
                <a:gd name="T29" fmla="*/ 55 h 214"/>
                <a:gd name="T30" fmla="*/ 794 w 867"/>
                <a:gd name="T31" fmla="*/ 63 h 214"/>
                <a:gd name="T32" fmla="*/ 779 w 867"/>
                <a:gd name="T33" fmla="*/ 79 h 214"/>
                <a:gd name="T34" fmla="*/ 763 w 867"/>
                <a:gd name="T35" fmla="*/ 87 h 214"/>
                <a:gd name="T36" fmla="*/ 755 w 867"/>
                <a:gd name="T37" fmla="*/ 95 h 214"/>
                <a:gd name="T38" fmla="*/ 739 w 867"/>
                <a:gd name="T39" fmla="*/ 95 h 214"/>
                <a:gd name="T40" fmla="*/ 723 w 867"/>
                <a:gd name="T41" fmla="*/ 95 h 214"/>
                <a:gd name="T42" fmla="*/ 707 w 867"/>
                <a:gd name="T43" fmla="*/ 95 h 214"/>
                <a:gd name="T44" fmla="*/ 691 w 867"/>
                <a:gd name="T45" fmla="*/ 95 h 214"/>
                <a:gd name="T46" fmla="*/ 667 w 867"/>
                <a:gd name="T47" fmla="*/ 95 h 214"/>
                <a:gd name="T48" fmla="*/ 644 w 867"/>
                <a:gd name="T49" fmla="*/ 95 h 214"/>
                <a:gd name="T50" fmla="*/ 628 w 867"/>
                <a:gd name="T51" fmla="*/ 95 h 214"/>
                <a:gd name="T52" fmla="*/ 508 w 867"/>
                <a:gd name="T53" fmla="*/ 142 h 214"/>
                <a:gd name="T54" fmla="*/ 493 w 867"/>
                <a:gd name="T55" fmla="*/ 142 h 214"/>
                <a:gd name="T56" fmla="*/ 477 w 867"/>
                <a:gd name="T57" fmla="*/ 142 h 214"/>
                <a:gd name="T58" fmla="*/ 461 w 867"/>
                <a:gd name="T59" fmla="*/ 142 h 214"/>
                <a:gd name="T60" fmla="*/ 445 w 867"/>
                <a:gd name="T61" fmla="*/ 142 h 214"/>
                <a:gd name="T62" fmla="*/ 421 w 867"/>
                <a:gd name="T63" fmla="*/ 142 h 214"/>
                <a:gd name="T64" fmla="*/ 405 w 867"/>
                <a:gd name="T65" fmla="*/ 142 h 214"/>
                <a:gd name="T66" fmla="*/ 389 w 867"/>
                <a:gd name="T67" fmla="*/ 142 h 214"/>
                <a:gd name="T68" fmla="*/ 373 w 867"/>
                <a:gd name="T69" fmla="*/ 142 h 214"/>
                <a:gd name="T70" fmla="*/ 358 w 867"/>
                <a:gd name="T71" fmla="*/ 142 h 214"/>
                <a:gd name="T72" fmla="*/ 342 w 867"/>
                <a:gd name="T73" fmla="*/ 142 h 214"/>
                <a:gd name="T74" fmla="*/ 342 w 867"/>
                <a:gd name="T75" fmla="*/ 158 h 214"/>
                <a:gd name="T76" fmla="*/ 342 w 867"/>
                <a:gd name="T77" fmla="*/ 174 h 214"/>
                <a:gd name="T78" fmla="*/ 342 w 867"/>
                <a:gd name="T79" fmla="*/ 189 h 214"/>
                <a:gd name="T80" fmla="*/ 334 w 867"/>
                <a:gd name="T81" fmla="*/ 205 h 214"/>
                <a:gd name="T82" fmla="*/ 326 w 867"/>
                <a:gd name="T83" fmla="*/ 213 h 214"/>
                <a:gd name="T84" fmla="*/ 310 w 867"/>
                <a:gd name="T85" fmla="*/ 213 h 214"/>
                <a:gd name="T86" fmla="*/ 294 w 867"/>
                <a:gd name="T87" fmla="*/ 213 h 214"/>
                <a:gd name="T88" fmla="*/ 278 w 867"/>
                <a:gd name="T89" fmla="*/ 213 h 214"/>
                <a:gd name="T90" fmla="*/ 262 w 867"/>
                <a:gd name="T91" fmla="*/ 205 h 214"/>
                <a:gd name="T92" fmla="*/ 254 w 867"/>
                <a:gd name="T93" fmla="*/ 189 h 214"/>
                <a:gd name="T94" fmla="*/ 246 w 867"/>
                <a:gd name="T95" fmla="*/ 181 h 214"/>
                <a:gd name="T96" fmla="*/ 246 w 867"/>
                <a:gd name="T97" fmla="*/ 12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7" h="214">
                  <a:moveTo>
                    <a:pt x="0" y="0"/>
                  </a:moveTo>
                  <a:lnTo>
                    <a:pt x="111" y="0"/>
                  </a:lnTo>
                  <a:lnTo>
                    <a:pt x="207" y="0"/>
                  </a:lnTo>
                  <a:lnTo>
                    <a:pt x="294" y="0"/>
                  </a:lnTo>
                  <a:lnTo>
                    <a:pt x="381" y="0"/>
                  </a:lnTo>
                  <a:lnTo>
                    <a:pt x="461" y="0"/>
                  </a:lnTo>
                  <a:lnTo>
                    <a:pt x="532" y="0"/>
                  </a:lnTo>
                  <a:lnTo>
                    <a:pt x="596" y="0"/>
                  </a:lnTo>
                  <a:lnTo>
                    <a:pt x="651" y="0"/>
                  </a:lnTo>
                  <a:lnTo>
                    <a:pt x="707" y="0"/>
                  </a:lnTo>
                  <a:lnTo>
                    <a:pt x="747" y="0"/>
                  </a:lnTo>
                  <a:lnTo>
                    <a:pt x="787" y="0"/>
                  </a:lnTo>
                  <a:lnTo>
                    <a:pt x="818" y="0"/>
                  </a:lnTo>
                  <a:lnTo>
                    <a:pt x="842" y="0"/>
                  </a:lnTo>
                  <a:lnTo>
                    <a:pt x="858" y="0"/>
                  </a:lnTo>
                  <a:lnTo>
                    <a:pt x="866" y="0"/>
                  </a:lnTo>
                  <a:lnTo>
                    <a:pt x="866" y="8"/>
                  </a:lnTo>
                  <a:lnTo>
                    <a:pt x="866" y="16"/>
                  </a:lnTo>
                  <a:lnTo>
                    <a:pt x="866" y="24"/>
                  </a:lnTo>
                  <a:lnTo>
                    <a:pt x="866" y="32"/>
                  </a:lnTo>
                  <a:lnTo>
                    <a:pt x="866" y="39"/>
                  </a:lnTo>
                  <a:lnTo>
                    <a:pt x="866" y="47"/>
                  </a:lnTo>
                  <a:lnTo>
                    <a:pt x="858" y="47"/>
                  </a:lnTo>
                  <a:lnTo>
                    <a:pt x="850" y="47"/>
                  </a:lnTo>
                  <a:lnTo>
                    <a:pt x="842" y="47"/>
                  </a:lnTo>
                  <a:lnTo>
                    <a:pt x="834" y="47"/>
                  </a:lnTo>
                  <a:lnTo>
                    <a:pt x="826" y="47"/>
                  </a:lnTo>
                  <a:lnTo>
                    <a:pt x="818" y="47"/>
                  </a:lnTo>
                  <a:lnTo>
                    <a:pt x="818" y="55"/>
                  </a:lnTo>
                  <a:lnTo>
                    <a:pt x="810" y="55"/>
                  </a:lnTo>
                  <a:lnTo>
                    <a:pt x="802" y="63"/>
                  </a:lnTo>
                  <a:lnTo>
                    <a:pt x="794" y="63"/>
                  </a:lnTo>
                  <a:lnTo>
                    <a:pt x="787" y="71"/>
                  </a:lnTo>
                  <a:lnTo>
                    <a:pt x="779" y="79"/>
                  </a:lnTo>
                  <a:lnTo>
                    <a:pt x="771" y="79"/>
                  </a:lnTo>
                  <a:lnTo>
                    <a:pt x="763" y="87"/>
                  </a:lnTo>
                  <a:lnTo>
                    <a:pt x="755" y="87"/>
                  </a:lnTo>
                  <a:lnTo>
                    <a:pt x="755" y="95"/>
                  </a:lnTo>
                  <a:lnTo>
                    <a:pt x="747" y="95"/>
                  </a:lnTo>
                  <a:lnTo>
                    <a:pt x="739" y="95"/>
                  </a:lnTo>
                  <a:lnTo>
                    <a:pt x="731" y="95"/>
                  </a:lnTo>
                  <a:lnTo>
                    <a:pt x="723" y="95"/>
                  </a:lnTo>
                  <a:lnTo>
                    <a:pt x="715" y="95"/>
                  </a:lnTo>
                  <a:lnTo>
                    <a:pt x="707" y="95"/>
                  </a:lnTo>
                  <a:lnTo>
                    <a:pt x="699" y="95"/>
                  </a:lnTo>
                  <a:lnTo>
                    <a:pt x="691" y="95"/>
                  </a:lnTo>
                  <a:lnTo>
                    <a:pt x="683" y="95"/>
                  </a:lnTo>
                  <a:lnTo>
                    <a:pt x="667" y="95"/>
                  </a:lnTo>
                  <a:lnTo>
                    <a:pt x="659" y="95"/>
                  </a:lnTo>
                  <a:lnTo>
                    <a:pt x="644" y="95"/>
                  </a:lnTo>
                  <a:lnTo>
                    <a:pt x="636" y="95"/>
                  </a:lnTo>
                  <a:lnTo>
                    <a:pt x="628" y="95"/>
                  </a:lnTo>
                  <a:lnTo>
                    <a:pt x="620" y="95"/>
                  </a:lnTo>
                  <a:lnTo>
                    <a:pt x="508" y="142"/>
                  </a:lnTo>
                  <a:lnTo>
                    <a:pt x="501" y="142"/>
                  </a:lnTo>
                  <a:lnTo>
                    <a:pt x="493" y="142"/>
                  </a:lnTo>
                  <a:lnTo>
                    <a:pt x="485" y="142"/>
                  </a:lnTo>
                  <a:lnTo>
                    <a:pt x="477" y="142"/>
                  </a:lnTo>
                  <a:lnTo>
                    <a:pt x="469" y="142"/>
                  </a:lnTo>
                  <a:lnTo>
                    <a:pt x="461" y="142"/>
                  </a:lnTo>
                  <a:lnTo>
                    <a:pt x="453" y="142"/>
                  </a:lnTo>
                  <a:lnTo>
                    <a:pt x="445" y="142"/>
                  </a:lnTo>
                  <a:lnTo>
                    <a:pt x="437" y="142"/>
                  </a:lnTo>
                  <a:lnTo>
                    <a:pt x="421" y="142"/>
                  </a:lnTo>
                  <a:lnTo>
                    <a:pt x="413" y="142"/>
                  </a:lnTo>
                  <a:lnTo>
                    <a:pt x="405" y="142"/>
                  </a:lnTo>
                  <a:lnTo>
                    <a:pt x="397" y="142"/>
                  </a:lnTo>
                  <a:lnTo>
                    <a:pt x="389" y="142"/>
                  </a:lnTo>
                  <a:lnTo>
                    <a:pt x="381" y="142"/>
                  </a:lnTo>
                  <a:lnTo>
                    <a:pt x="373" y="142"/>
                  </a:lnTo>
                  <a:lnTo>
                    <a:pt x="365" y="142"/>
                  </a:lnTo>
                  <a:lnTo>
                    <a:pt x="358" y="142"/>
                  </a:lnTo>
                  <a:lnTo>
                    <a:pt x="350" y="142"/>
                  </a:lnTo>
                  <a:lnTo>
                    <a:pt x="342" y="142"/>
                  </a:lnTo>
                  <a:lnTo>
                    <a:pt x="342" y="150"/>
                  </a:lnTo>
                  <a:lnTo>
                    <a:pt x="342" y="158"/>
                  </a:lnTo>
                  <a:lnTo>
                    <a:pt x="342" y="166"/>
                  </a:lnTo>
                  <a:lnTo>
                    <a:pt x="342" y="174"/>
                  </a:lnTo>
                  <a:lnTo>
                    <a:pt x="342" y="181"/>
                  </a:lnTo>
                  <a:lnTo>
                    <a:pt x="342" y="189"/>
                  </a:lnTo>
                  <a:lnTo>
                    <a:pt x="342" y="197"/>
                  </a:lnTo>
                  <a:lnTo>
                    <a:pt x="334" y="205"/>
                  </a:lnTo>
                  <a:lnTo>
                    <a:pt x="326" y="205"/>
                  </a:lnTo>
                  <a:lnTo>
                    <a:pt x="326" y="213"/>
                  </a:lnTo>
                  <a:lnTo>
                    <a:pt x="318" y="213"/>
                  </a:lnTo>
                  <a:lnTo>
                    <a:pt x="310" y="213"/>
                  </a:lnTo>
                  <a:lnTo>
                    <a:pt x="302" y="213"/>
                  </a:lnTo>
                  <a:lnTo>
                    <a:pt x="294" y="213"/>
                  </a:lnTo>
                  <a:lnTo>
                    <a:pt x="286" y="213"/>
                  </a:lnTo>
                  <a:lnTo>
                    <a:pt x="278" y="213"/>
                  </a:lnTo>
                  <a:lnTo>
                    <a:pt x="270" y="213"/>
                  </a:lnTo>
                  <a:lnTo>
                    <a:pt x="262" y="205"/>
                  </a:lnTo>
                  <a:lnTo>
                    <a:pt x="254" y="197"/>
                  </a:lnTo>
                  <a:lnTo>
                    <a:pt x="254" y="189"/>
                  </a:lnTo>
                  <a:lnTo>
                    <a:pt x="246" y="189"/>
                  </a:lnTo>
                  <a:lnTo>
                    <a:pt x="246" y="181"/>
                  </a:lnTo>
                  <a:lnTo>
                    <a:pt x="246" y="174"/>
                  </a:lnTo>
                  <a:lnTo>
                    <a:pt x="246" y="12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 rot="14350588">
              <a:off x="6694264" y="4881321"/>
              <a:ext cx="340379" cy="462138"/>
            </a:xfrm>
            <a:custGeom>
              <a:avLst/>
              <a:gdLst>
                <a:gd name="T0" fmla="*/ 70 w 203"/>
                <a:gd name="T1" fmla="*/ 16 h 337"/>
                <a:gd name="T2" fmla="*/ 189 w 203"/>
                <a:gd name="T3" fmla="*/ 271 h 337"/>
                <a:gd name="T4" fmla="*/ 201 w 203"/>
                <a:gd name="T5" fmla="*/ 294 h 337"/>
                <a:gd name="T6" fmla="*/ 202 w 203"/>
                <a:gd name="T7" fmla="*/ 306 h 337"/>
                <a:gd name="T8" fmla="*/ 194 w 203"/>
                <a:gd name="T9" fmla="*/ 322 h 337"/>
                <a:gd name="T10" fmla="*/ 175 w 203"/>
                <a:gd name="T11" fmla="*/ 336 h 337"/>
                <a:gd name="T12" fmla="*/ 157 w 203"/>
                <a:gd name="T13" fmla="*/ 336 h 337"/>
                <a:gd name="T14" fmla="*/ 141 w 203"/>
                <a:gd name="T15" fmla="*/ 331 h 337"/>
                <a:gd name="T16" fmla="*/ 132 w 203"/>
                <a:gd name="T17" fmla="*/ 322 h 337"/>
                <a:gd name="T18" fmla="*/ 124 w 203"/>
                <a:gd name="T19" fmla="*/ 314 h 337"/>
                <a:gd name="T20" fmla="*/ 0 w 203"/>
                <a:gd name="T21" fmla="*/ 39 h 337"/>
                <a:gd name="T22" fmla="*/ 0 w 203"/>
                <a:gd name="T23" fmla="*/ 24 h 337"/>
                <a:gd name="T24" fmla="*/ 8 w 203"/>
                <a:gd name="T25" fmla="*/ 16 h 337"/>
                <a:gd name="T26" fmla="*/ 16 w 203"/>
                <a:gd name="T27" fmla="*/ 8 h 337"/>
                <a:gd name="T28" fmla="*/ 23 w 203"/>
                <a:gd name="T29" fmla="*/ 0 h 337"/>
                <a:gd name="T30" fmla="*/ 39 w 203"/>
                <a:gd name="T31" fmla="*/ 0 h 337"/>
                <a:gd name="T32" fmla="*/ 47 w 203"/>
                <a:gd name="T33" fmla="*/ 0 h 337"/>
                <a:gd name="T34" fmla="*/ 62 w 203"/>
                <a:gd name="T35" fmla="*/ 8 h 337"/>
                <a:gd name="T36" fmla="*/ 70 w 203"/>
                <a:gd name="T37" fmla="*/ 16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3" h="337">
                  <a:moveTo>
                    <a:pt x="70" y="16"/>
                  </a:moveTo>
                  <a:lnTo>
                    <a:pt x="189" y="271"/>
                  </a:lnTo>
                  <a:lnTo>
                    <a:pt x="201" y="294"/>
                  </a:lnTo>
                  <a:lnTo>
                    <a:pt x="202" y="306"/>
                  </a:lnTo>
                  <a:lnTo>
                    <a:pt x="194" y="322"/>
                  </a:lnTo>
                  <a:lnTo>
                    <a:pt x="175" y="336"/>
                  </a:lnTo>
                  <a:lnTo>
                    <a:pt x="157" y="336"/>
                  </a:lnTo>
                  <a:lnTo>
                    <a:pt x="141" y="331"/>
                  </a:lnTo>
                  <a:lnTo>
                    <a:pt x="132" y="322"/>
                  </a:lnTo>
                  <a:lnTo>
                    <a:pt x="124" y="314"/>
                  </a:lnTo>
                  <a:lnTo>
                    <a:pt x="0" y="39"/>
                  </a:lnTo>
                  <a:lnTo>
                    <a:pt x="0" y="24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23" y="0"/>
                  </a:lnTo>
                  <a:lnTo>
                    <a:pt x="39" y="0"/>
                  </a:lnTo>
                  <a:lnTo>
                    <a:pt x="47" y="0"/>
                  </a:lnTo>
                  <a:lnTo>
                    <a:pt x="62" y="8"/>
                  </a:lnTo>
                  <a:lnTo>
                    <a:pt x="70" y="16"/>
                  </a:lnTo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6865186" y="4679606"/>
              <a:ext cx="1049640" cy="303064"/>
            </a:xfrm>
            <a:custGeom>
              <a:avLst/>
              <a:gdLst>
                <a:gd name="T0" fmla="*/ 625 w 626"/>
                <a:gd name="T1" fmla="*/ 0 h 221"/>
                <a:gd name="T2" fmla="*/ 625 w 626"/>
                <a:gd name="T3" fmla="*/ 49 h 221"/>
                <a:gd name="T4" fmla="*/ 585 w 626"/>
                <a:gd name="T5" fmla="*/ 49 h 221"/>
                <a:gd name="T6" fmla="*/ 513 w 626"/>
                <a:gd name="T7" fmla="*/ 98 h 221"/>
                <a:gd name="T8" fmla="*/ 377 w 626"/>
                <a:gd name="T9" fmla="*/ 98 h 221"/>
                <a:gd name="T10" fmla="*/ 264 w 626"/>
                <a:gd name="T11" fmla="*/ 147 h 221"/>
                <a:gd name="T12" fmla="*/ 96 w 626"/>
                <a:gd name="T13" fmla="*/ 147 h 221"/>
                <a:gd name="T14" fmla="*/ 96 w 626"/>
                <a:gd name="T15" fmla="*/ 204 h 221"/>
                <a:gd name="T16" fmla="*/ 70 w 626"/>
                <a:gd name="T17" fmla="*/ 220 h 221"/>
                <a:gd name="T18" fmla="*/ 26 w 626"/>
                <a:gd name="T19" fmla="*/ 220 h 221"/>
                <a:gd name="T20" fmla="*/ 0 w 626"/>
                <a:gd name="T21" fmla="*/ 199 h 221"/>
                <a:gd name="T22" fmla="*/ 0 w 626"/>
                <a:gd name="T23" fmla="*/ 14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6" h="221">
                  <a:moveTo>
                    <a:pt x="625" y="0"/>
                  </a:moveTo>
                  <a:lnTo>
                    <a:pt x="625" y="49"/>
                  </a:lnTo>
                  <a:lnTo>
                    <a:pt x="585" y="49"/>
                  </a:lnTo>
                  <a:lnTo>
                    <a:pt x="513" y="98"/>
                  </a:lnTo>
                  <a:lnTo>
                    <a:pt x="377" y="98"/>
                  </a:lnTo>
                  <a:lnTo>
                    <a:pt x="264" y="147"/>
                  </a:lnTo>
                  <a:lnTo>
                    <a:pt x="96" y="147"/>
                  </a:lnTo>
                  <a:lnTo>
                    <a:pt x="96" y="204"/>
                  </a:lnTo>
                  <a:lnTo>
                    <a:pt x="70" y="220"/>
                  </a:lnTo>
                  <a:lnTo>
                    <a:pt x="26" y="220"/>
                  </a:lnTo>
                  <a:lnTo>
                    <a:pt x="0" y="199"/>
                  </a:lnTo>
                  <a:lnTo>
                    <a:pt x="0" y="147"/>
                  </a:lnTo>
                </a:path>
              </a:pathLst>
            </a:custGeom>
            <a:solidFill>
              <a:schemeClr val="accent4"/>
            </a:solidFill>
            <a:ln w="9525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679075" y="1555093"/>
            <a:ext cx="3503023" cy="3254407"/>
            <a:chOff x="4679075" y="1555093"/>
            <a:chExt cx="3863983" cy="3254407"/>
          </a:xfrm>
        </p:grpSpPr>
        <p:sp>
          <p:nvSpPr>
            <p:cNvPr id="31" name="Rectangle 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679076" y="1559449"/>
              <a:ext cx="3853349" cy="3250051"/>
            </a:xfrm>
            <a:prstGeom prst="rect">
              <a:avLst/>
            </a:prstGeom>
            <a:solidFill>
              <a:schemeClr val="tx2"/>
            </a:solidFill>
            <a:ln w="9525" algn="ctr">
              <a:solidFill>
                <a:srgbClr val="808080"/>
              </a:solidFill>
              <a:miter lim="800000"/>
              <a:headEnd/>
              <a:tailEnd/>
            </a:ln>
            <a:effectLst/>
            <a:extLst/>
          </p:spPr>
          <p:txBody>
            <a:bodyPr wrap="square" anchor="t"/>
            <a:lstStyle/>
            <a:p>
              <a:pPr>
                <a:buClr>
                  <a:schemeClr val="bg2"/>
                </a:buClr>
                <a:buSzPct val="75000"/>
              </a:pPr>
              <a:endParaRPr lang="ru-RU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679076" y="1555093"/>
              <a:ext cx="3853349" cy="405481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ru-RU" sz="1000" dirty="0"/>
            </a:p>
          </p:txBody>
        </p:sp>
        <p:sp>
          <p:nvSpPr>
            <p:cNvPr id="33" name="Rectangle 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679075" y="1555093"/>
              <a:ext cx="3853349" cy="409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lvl1pPr marL="0" indent="0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75" indent="-192088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 typeface="Arial" pitchFamily="34" charset="0"/>
                <a:buChar char="•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200" indent="-261938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363" indent="-1555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 typeface="Arial" pitchFamily="34" charset="0"/>
                <a:buChar char="•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ts val="600"/>
                </a:spcAft>
                <a:buClr>
                  <a:schemeClr val="accent2"/>
                </a:buClr>
                <a:buSzPct val="70000"/>
              </a:pPr>
              <a:r>
                <a:rPr lang="en-US" sz="1200" b="1" dirty="0" smtClean="0">
                  <a:solidFill>
                    <a:schemeClr val="bg1"/>
                  </a:solidFill>
                </a:rPr>
                <a:t>Money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auto">
            <a:xfrm>
              <a:off x="4679076" y="2008703"/>
              <a:ext cx="3863982" cy="2047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000" tIns="0" rIns="90000" bIns="0" anchor="t" anchorCtr="0"/>
            <a:lstStyle/>
            <a:p>
              <a:pPr marL="177800" indent="-177800" eaLnBrk="0" hangingPunct="0">
                <a:spcAft>
                  <a:spcPct val="20000"/>
                </a:spcAft>
                <a:buClr>
                  <a:schemeClr val="accent2"/>
                </a:buClr>
                <a:buFont typeface="Arial" charset="0"/>
                <a:buChar char="►"/>
              </a:pPr>
              <a:r>
                <a:rPr lang="ru-RU" sz="1200" dirty="0" smtClean="0"/>
                <a:t>Разумное формулирование инвестиционных программ</a:t>
              </a:r>
              <a:r>
                <a:rPr lang="ru-RU" sz="1200" dirty="0" smtClean="0"/>
                <a:t>;</a:t>
              </a:r>
            </a:p>
            <a:p>
              <a:pPr marL="177800" indent="-177800" eaLnBrk="0" hangingPunct="0">
                <a:spcAft>
                  <a:spcPct val="20000"/>
                </a:spcAft>
                <a:buClr>
                  <a:schemeClr val="accent2"/>
                </a:buClr>
                <a:buFont typeface="Arial" charset="0"/>
                <a:buChar char="►"/>
              </a:pPr>
              <a:r>
                <a:rPr lang="ru-RU" sz="1200" dirty="0"/>
                <a:t>Повышение конкуренции за </a:t>
              </a:r>
              <a:r>
                <a:rPr lang="ru-RU" sz="1200" dirty="0" smtClean="0"/>
                <a:t>проект</a:t>
              </a:r>
              <a:r>
                <a:rPr lang="ru-RU" sz="1200" dirty="0"/>
                <a:t>;</a:t>
              </a:r>
              <a:endParaRPr lang="ru-RU" sz="1200" dirty="0" smtClean="0"/>
            </a:p>
            <a:p>
              <a:pPr marL="177800" indent="-177800" eaLnBrk="0" hangingPunct="0">
                <a:spcAft>
                  <a:spcPct val="20000"/>
                </a:spcAft>
                <a:buClr>
                  <a:schemeClr val="accent2"/>
                </a:buClr>
                <a:buFont typeface="Arial" charset="0"/>
                <a:buChar char="►"/>
              </a:pPr>
              <a:r>
                <a:rPr lang="ru-RU" sz="1200" dirty="0" smtClean="0"/>
                <a:t>Снижение стоимости финансирования, в </a:t>
              </a:r>
              <a:r>
                <a:rPr lang="ru-RU" sz="1200" dirty="0" err="1" smtClean="0"/>
                <a:t>т.ч</a:t>
              </a:r>
              <a:r>
                <a:rPr lang="ru-RU" sz="1200" dirty="0" smtClean="0"/>
                <a:t>. за счет повышения доли государственного (особенно федерального) финансирования;</a:t>
              </a:r>
            </a:p>
            <a:p>
              <a:pPr marL="177800" lvl="0" indent="-177800" eaLnBrk="0" hangingPunct="0">
                <a:spcAft>
                  <a:spcPct val="20000"/>
                </a:spcAft>
                <a:buClr>
                  <a:schemeClr val="accent2"/>
                </a:buClr>
                <a:buFont typeface="Arial" charset="0"/>
                <a:buChar char="►"/>
              </a:pPr>
              <a:r>
                <a:rPr lang="ru-RU" sz="1200" dirty="0" smtClean="0"/>
                <a:t>Принятие </a:t>
              </a:r>
              <a:r>
                <a:rPr lang="ru-RU" sz="1200" dirty="0"/>
                <a:t>публичным партнером рисков, которыми не может управлять частный партнер (макроэкономические, валютные, риски технического состояния «скрытых» объектов</a:t>
              </a:r>
              <a:r>
                <a:rPr lang="ru-RU" sz="1200" dirty="0" smtClean="0"/>
                <a:t>)</a:t>
              </a:r>
              <a:r>
                <a:rPr lang="ru-RU" sz="1200" dirty="0" smtClean="0">
                  <a:sym typeface="Arial" charset="0"/>
                </a:rPr>
                <a:t>.</a:t>
              </a:r>
              <a:endParaRPr lang="ru-RU" sz="1200" dirty="0">
                <a:sym typeface="Arial" charset="0"/>
              </a:endParaRPr>
            </a:p>
            <a:p>
              <a:pPr marL="177800" indent="-177800" eaLnBrk="0" hangingPunct="0">
                <a:spcAft>
                  <a:spcPct val="20000"/>
                </a:spcAft>
                <a:buClr>
                  <a:schemeClr val="accent2"/>
                </a:buClr>
                <a:buFont typeface="Arial" charset="0"/>
                <a:buChar char="►"/>
              </a:pPr>
              <a:endParaRPr lang="en-US" sz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938151" y="1555092"/>
            <a:ext cx="3507356" cy="3254408"/>
            <a:chOff x="659074" y="1555092"/>
            <a:chExt cx="3786433" cy="3254408"/>
          </a:xfrm>
        </p:grpSpPr>
        <p:sp>
          <p:nvSpPr>
            <p:cNvPr id="28" name="Rectangle 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9075" y="1559449"/>
              <a:ext cx="3774558" cy="3250051"/>
            </a:xfrm>
            <a:prstGeom prst="rect">
              <a:avLst/>
            </a:prstGeom>
            <a:solidFill>
              <a:schemeClr val="tx2"/>
            </a:solidFill>
            <a:ln w="9525" algn="ctr">
              <a:solidFill>
                <a:srgbClr val="808080"/>
              </a:solidFill>
              <a:miter lim="800000"/>
              <a:headEnd/>
              <a:tailEnd/>
            </a:ln>
            <a:effectLst/>
            <a:extLst/>
          </p:spPr>
          <p:txBody>
            <a:bodyPr wrap="square" anchor="t"/>
            <a:lstStyle/>
            <a:p>
              <a:pPr>
                <a:buClr>
                  <a:schemeClr val="bg2"/>
                </a:buClr>
                <a:buSzPct val="75000"/>
              </a:pPr>
              <a:endParaRPr lang="ru-RU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59074" y="1555093"/>
              <a:ext cx="3774559" cy="40548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ru-RU" sz="1000" dirty="0"/>
            </a:p>
          </p:txBody>
        </p:sp>
        <p:sp>
          <p:nvSpPr>
            <p:cNvPr id="30" name="Rectangle 7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59074" y="1555092"/>
              <a:ext cx="3786433" cy="405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lvl1pPr marL="0" indent="0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75" indent="-192088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 typeface="Arial" pitchFamily="34" charset="0"/>
                <a:buChar char="•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200" indent="-261938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363" indent="-1555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 typeface="Arial" pitchFamily="34" charset="0"/>
                <a:buChar char="•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ts val="600"/>
                </a:spcAft>
                <a:buClr>
                  <a:schemeClr val="accent2"/>
                </a:buClr>
                <a:buSzPct val="70000"/>
              </a:pPr>
              <a:r>
                <a:rPr lang="en-US" sz="1200" b="1" dirty="0" smtClean="0">
                  <a:solidFill>
                    <a:schemeClr val="bg1"/>
                  </a:solidFill>
                </a:rPr>
                <a:t>Value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Rectangle 11"/>
            <p:cNvSpPr>
              <a:spLocks noChangeArrowheads="1"/>
            </p:cNvSpPr>
            <p:nvPr/>
          </p:nvSpPr>
          <p:spPr bwMode="auto">
            <a:xfrm>
              <a:off x="659075" y="2008703"/>
              <a:ext cx="3737518" cy="2546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0000" tIns="0" rIns="90000" bIns="0" anchor="t" anchorCtr="0"/>
            <a:lstStyle/>
            <a:p>
              <a:pPr marL="177800" indent="-177800" eaLnBrk="0" hangingPunct="0">
                <a:spcAft>
                  <a:spcPct val="20000"/>
                </a:spcAft>
                <a:buClr>
                  <a:schemeClr val="accent2"/>
                </a:buClr>
                <a:buFont typeface="Arial" charset="0"/>
                <a:buChar char="►"/>
              </a:pPr>
              <a:r>
                <a:rPr lang="ru-RU" sz="1200" dirty="0" smtClean="0"/>
                <a:t>Стимулирование </a:t>
              </a:r>
              <a:r>
                <a:rPr lang="ru-RU" sz="1200" dirty="0"/>
                <a:t>операторов к </a:t>
              </a:r>
              <a:r>
                <a:rPr lang="ru-RU" sz="1200" dirty="0" smtClean="0"/>
                <a:t>повышению операционной эффективности;</a:t>
              </a:r>
            </a:p>
            <a:p>
              <a:pPr marL="177800" indent="-177800" eaLnBrk="0" hangingPunct="0">
                <a:spcAft>
                  <a:spcPct val="20000"/>
                </a:spcAft>
                <a:buClr>
                  <a:schemeClr val="accent2"/>
                </a:buClr>
                <a:buFont typeface="Arial" charset="0"/>
                <a:buChar char="►"/>
              </a:pPr>
              <a:r>
                <a:rPr lang="ru-RU" sz="1200" dirty="0" smtClean="0"/>
                <a:t>Баланс </a:t>
              </a:r>
              <a:r>
                <a:rPr lang="ru-RU" sz="1200" dirty="0" smtClean="0"/>
                <a:t>долевого </a:t>
              </a:r>
              <a:r>
                <a:rPr lang="ru-RU" sz="1200" dirty="0"/>
                <a:t>и долгового </a:t>
              </a:r>
              <a:r>
                <a:rPr lang="ru-RU" sz="1200" dirty="0" smtClean="0"/>
                <a:t>финансирования;</a:t>
              </a:r>
            </a:p>
            <a:p>
              <a:pPr marL="177800" indent="-177800" eaLnBrk="0" hangingPunct="0">
                <a:spcAft>
                  <a:spcPct val="20000"/>
                </a:spcAft>
                <a:buClr>
                  <a:schemeClr val="accent2"/>
                </a:buClr>
                <a:buFont typeface="Arial" charset="0"/>
                <a:buChar char="►"/>
              </a:pPr>
              <a:r>
                <a:rPr lang="ru-RU" sz="1200" dirty="0"/>
                <a:t>Своевременное выполнение обязательств, взятых государственным партнером (по финансированию, установлению тарифов и др.);</a:t>
              </a:r>
            </a:p>
            <a:p>
              <a:pPr marL="177800" indent="-177800" eaLnBrk="0" hangingPunct="0">
                <a:spcAft>
                  <a:spcPct val="20000"/>
                </a:spcAft>
                <a:buClr>
                  <a:schemeClr val="accent2"/>
                </a:buClr>
                <a:buFont typeface="Arial" charset="0"/>
                <a:buChar char="►"/>
              </a:pPr>
              <a:r>
                <a:rPr lang="ru-RU" sz="1200" dirty="0"/>
                <a:t>Договорные положения, стимулирующие к выполнению обязательств;</a:t>
              </a:r>
            </a:p>
            <a:p>
              <a:pPr marL="177800" indent="-177800" eaLnBrk="0" hangingPunct="0">
                <a:spcAft>
                  <a:spcPct val="20000"/>
                </a:spcAft>
                <a:buClr>
                  <a:schemeClr val="accent2"/>
                </a:buClr>
                <a:buFont typeface="Arial" charset="0"/>
                <a:buChar char="►"/>
              </a:pPr>
              <a:r>
                <a:rPr lang="ru-RU" sz="1200" dirty="0"/>
                <a:t>Эффективные процедуры отбора частного </a:t>
              </a:r>
              <a:r>
                <a:rPr lang="ru-RU" sz="1200" dirty="0" smtClean="0"/>
                <a:t>партнера</a:t>
              </a:r>
              <a:r>
                <a:rPr lang="ru-RU" sz="1200" dirty="0" smtClean="0"/>
                <a:t>;</a:t>
              </a:r>
            </a:p>
            <a:p>
              <a:pPr marL="177800" indent="-177800" eaLnBrk="0" hangingPunct="0">
                <a:spcAft>
                  <a:spcPct val="20000"/>
                </a:spcAft>
                <a:buClr>
                  <a:schemeClr val="accent2"/>
                </a:buClr>
                <a:buFont typeface="Arial" charset="0"/>
                <a:buChar char="►"/>
              </a:pPr>
              <a:r>
                <a:rPr lang="ru-RU" sz="1200" dirty="0" smtClean="0"/>
                <a:t>Оптимизация или создание проектной документации.</a:t>
              </a:r>
              <a:endParaRPr lang="ru-RU" sz="1200" dirty="0"/>
            </a:p>
          </p:txBody>
        </p:sp>
      </p:grpSp>
      <p:sp>
        <p:nvSpPr>
          <p:cNvPr id="21" name="Down Arrow 20"/>
          <p:cNvSpPr/>
          <p:nvPr/>
        </p:nvSpPr>
        <p:spPr>
          <a:xfrm>
            <a:off x="8419605" y="1559449"/>
            <a:ext cx="267195" cy="3250051"/>
          </a:xfrm>
          <a:prstGeom prst="downArrow">
            <a:avLst/>
          </a:prstGeom>
          <a:gradFill>
            <a:gsLst>
              <a:gs pos="0">
                <a:schemeClr val="accent4"/>
              </a:gs>
              <a:gs pos="53000">
                <a:schemeClr val="accent2">
                  <a:lumMod val="40000"/>
                  <a:lumOff val="60000"/>
                </a:schemeClr>
              </a:gs>
              <a:gs pos="100000">
                <a:schemeClr val="accent2"/>
              </a:gs>
            </a:gsLst>
            <a:lin ang="5400000" scaled="0"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Up Arrow 21"/>
          <p:cNvSpPr/>
          <p:nvPr/>
        </p:nvSpPr>
        <p:spPr>
          <a:xfrm>
            <a:off x="457200" y="1559449"/>
            <a:ext cx="285008" cy="3250051"/>
          </a:xfrm>
          <a:prstGeom prst="upArrow">
            <a:avLst/>
          </a:prstGeom>
          <a:gradFill>
            <a:gsLst>
              <a:gs pos="0">
                <a:schemeClr val="accent2"/>
              </a:gs>
              <a:gs pos="53000">
                <a:schemeClr val="accent2">
                  <a:lumMod val="40000"/>
                  <a:lumOff val="60000"/>
                </a:schemeClr>
              </a:gs>
              <a:gs pos="100000">
                <a:schemeClr val="accent4"/>
              </a:gs>
            </a:gsLst>
            <a:lin ang="5400000" scaled="0"/>
          </a:gra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8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z="2800" dirty="0" smtClean="0"/>
              <a:t>Контакты</a:t>
            </a:r>
            <a:endParaRPr lang="en-US" sz="2800" dirty="0"/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50927" y="1268760"/>
            <a:ext cx="8260784" cy="1468437"/>
          </a:xfrm>
          <a:prstGeom prst="rect">
            <a:avLst/>
          </a:prstGeom>
          <a:solidFill>
            <a:srgbClr val="FFE60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80133" tIns="40067" rIns="80133" bIns="40067" anchor="ctr"/>
          <a:lstStyle/>
          <a:p>
            <a:endParaRPr lang="ru-RU">
              <a:solidFill>
                <a:srgbClr val="646464"/>
              </a:solidFill>
              <a:latin typeface="EYInterstate Light" pitchFamily="2" charset="0"/>
            </a:endParaRPr>
          </a:p>
        </p:txBody>
      </p:sp>
      <p:sp>
        <p:nvSpPr>
          <p:cNvPr id="16" name="Text Placeholder 4"/>
          <p:cNvSpPr>
            <a:spLocks noGrp="1"/>
          </p:cNvSpPr>
          <p:nvPr>
            <p:ph type="body" idx="10"/>
          </p:nvPr>
        </p:nvSpPr>
        <p:spPr>
          <a:xfrm>
            <a:off x="1558052" y="1376589"/>
            <a:ext cx="7172430" cy="1000132"/>
          </a:xfrm>
        </p:spPr>
        <p:txBody>
          <a:bodyPr anchor="t"/>
          <a:lstStyle/>
          <a:p>
            <a:pPr>
              <a:spcBef>
                <a:spcPts val="0"/>
              </a:spcBef>
              <a:buClr>
                <a:srgbClr val="000000"/>
              </a:buClr>
              <a:tabLst>
                <a:tab pos="436563" algn="l"/>
                <a:tab pos="785813" algn="l"/>
              </a:tabLst>
            </a:pPr>
            <a:r>
              <a:rPr lang="ru-RU" sz="1200" dirty="0" smtClean="0">
                <a:solidFill>
                  <a:srgbClr val="646464"/>
                </a:solidFill>
                <a:sym typeface="Arial Unicode MS" pitchFamily="34" charset="-128"/>
              </a:rPr>
              <a:t>Александр Ерофеев</a:t>
            </a:r>
            <a:endParaRPr lang="en-US" sz="1200" dirty="0">
              <a:solidFill>
                <a:srgbClr val="646464"/>
              </a:solidFill>
            </a:endParaRPr>
          </a:p>
          <a:p>
            <a:pPr>
              <a:spcBef>
                <a:spcPts val="0"/>
              </a:spcBef>
              <a:buClr>
                <a:srgbClr val="000000"/>
              </a:buClr>
              <a:tabLst>
                <a:tab pos="436563" algn="l"/>
                <a:tab pos="785813" algn="l"/>
              </a:tabLst>
            </a:pPr>
            <a:r>
              <a:rPr lang="ru-RU" sz="1200" b="0" dirty="0" smtClean="0">
                <a:solidFill>
                  <a:srgbClr val="646464"/>
                </a:solidFill>
                <a:sym typeface="Arial Unicode MS" pitchFamily="34" charset="-128"/>
              </a:rPr>
              <a:t>Партнер</a:t>
            </a:r>
            <a:r>
              <a:rPr lang="ru-RU" sz="1200" b="0" dirty="0">
                <a:solidFill>
                  <a:srgbClr val="646464"/>
                </a:solidFill>
                <a:sym typeface="Arial Unicode MS" pitchFamily="34" charset="-128"/>
              </a:rPr>
              <a:t>, Руководитель отдела проектного финансирования и инфраструктуры в СНГ</a:t>
            </a:r>
          </a:p>
          <a:p>
            <a:pPr>
              <a:spcBef>
                <a:spcPts val="0"/>
              </a:spcBef>
              <a:buClr>
                <a:srgbClr val="000000"/>
              </a:buClr>
              <a:tabLst>
                <a:tab pos="436563" algn="l"/>
                <a:tab pos="785813" algn="l"/>
              </a:tabLst>
            </a:pPr>
            <a:r>
              <a:rPr lang="ru-RU" sz="1200" b="0" dirty="0" smtClean="0">
                <a:solidFill>
                  <a:srgbClr val="646464"/>
                </a:solidFill>
                <a:sym typeface="Arial Unicode MS" pitchFamily="34" charset="-128"/>
              </a:rPr>
              <a:t>Тел.</a:t>
            </a:r>
            <a:r>
              <a:rPr lang="en-US" sz="1200" b="0" dirty="0">
                <a:solidFill>
                  <a:srgbClr val="646464"/>
                </a:solidFill>
                <a:sym typeface="Arial Unicode MS" pitchFamily="34" charset="-128"/>
              </a:rPr>
              <a:t>:	</a:t>
            </a:r>
            <a:r>
              <a:rPr lang="ru-RU" sz="1200" b="0" dirty="0">
                <a:solidFill>
                  <a:srgbClr val="646464"/>
                </a:solidFill>
                <a:sym typeface="Arial Unicode MS" pitchFamily="34" charset="-128"/>
              </a:rPr>
              <a:t>	</a:t>
            </a:r>
            <a:r>
              <a:rPr lang="en-US" sz="1200" b="0" dirty="0">
                <a:solidFill>
                  <a:srgbClr val="646464"/>
                </a:solidFill>
                <a:sym typeface="Arial Unicode MS" pitchFamily="34" charset="-128"/>
              </a:rPr>
              <a:t>+7 (495) 7</a:t>
            </a:r>
            <a:r>
              <a:rPr lang="ru-RU" sz="1200" b="0" dirty="0">
                <a:solidFill>
                  <a:srgbClr val="646464"/>
                </a:solidFill>
                <a:sym typeface="Arial Unicode MS" pitchFamily="34" charset="-128"/>
              </a:rPr>
              <a:t>55 9710</a:t>
            </a:r>
            <a:endParaRPr lang="en-US" sz="1200" b="0" dirty="0">
              <a:solidFill>
                <a:srgbClr val="646464"/>
              </a:solidFill>
              <a:sym typeface="Arial Unicode MS" pitchFamily="34" charset="-128"/>
            </a:endParaRPr>
          </a:p>
          <a:p>
            <a:pPr>
              <a:spcBef>
                <a:spcPts val="0"/>
              </a:spcBef>
              <a:buClr>
                <a:srgbClr val="000000"/>
              </a:buClr>
              <a:tabLst>
                <a:tab pos="436563" algn="l"/>
                <a:tab pos="785813" algn="l"/>
              </a:tabLst>
            </a:pPr>
            <a:r>
              <a:rPr lang="ru-RU" sz="1200" b="0" dirty="0" smtClean="0">
                <a:solidFill>
                  <a:srgbClr val="646464"/>
                </a:solidFill>
                <a:sym typeface="Arial Unicode MS" pitchFamily="34" charset="-128"/>
              </a:rPr>
              <a:t>Моб.</a:t>
            </a:r>
            <a:r>
              <a:rPr lang="en-US" sz="1200" b="0" dirty="0">
                <a:solidFill>
                  <a:srgbClr val="646464"/>
                </a:solidFill>
                <a:sym typeface="Arial Unicode MS" pitchFamily="34" charset="-128"/>
              </a:rPr>
              <a:t>:	</a:t>
            </a:r>
            <a:r>
              <a:rPr lang="ru-RU" sz="1200" b="0" dirty="0">
                <a:solidFill>
                  <a:srgbClr val="646464"/>
                </a:solidFill>
                <a:sym typeface="Arial Unicode MS" pitchFamily="34" charset="-128"/>
              </a:rPr>
              <a:t>	</a:t>
            </a:r>
            <a:r>
              <a:rPr lang="en-US" sz="1200" b="0" dirty="0">
                <a:solidFill>
                  <a:srgbClr val="646464"/>
                </a:solidFill>
                <a:sym typeface="Arial Unicode MS" pitchFamily="34" charset="-128"/>
              </a:rPr>
              <a:t>+7 (</a:t>
            </a:r>
            <a:r>
              <a:rPr lang="ru-RU" sz="1200" b="0" dirty="0">
                <a:solidFill>
                  <a:srgbClr val="646464"/>
                </a:solidFill>
                <a:sym typeface="Arial Unicode MS" pitchFamily="34" charset="-128"/>
              </a:rPr>
              <a:t>985</a:t>
            </a:r>
            <a:r>
              <a:rPr lang="en-US" sz="1200" b="0" dirty="0">
                <a:solidFill>
                  <a:srgbClr val="646464"/>
                </a:solidFill>
                <a:sym typeface="Arial Unicode MS" pitchFamily="34" charset="-128"/>
              </a:rPr>
              <a:t>) </a:t>
            </a:r>
            <a:r>
              <a:rPr lang="ru-RU" sz="1200" b="0" dirty="0">
                <a:solidFill>
                  <a:srgbClr val="646464"/>
                </a:solidFill>
                <a:sym typeface="Arial Unicode MS" pitchFamily="34" charset="-128"/>
              </a:rPr>
              <a:t>411 4804</a:t>
            </a:r>
          </a:p>
          <a:p>
            <a:pPr>
              <a:spcBef>
                <a:spcPts val="0"/>
              </a:spcBef>
              <a:buClr>
                <a:srgbClr val="000000"/>
              </a:buClr>
              <a:tabLst>
                <a:tab pos="436563" algn="l"/>
                <a:tab pos="785813" algn="l"/>
              </a:tabLst>
            </a:pPr>
            <a:r>
              <a:rPr lang="ru-RU" sz="1200" b="0" dirty="0" smtClean="0">
                <a:solidFill>
                  <a:srgbClr val="646464"/>
                </a:solidFill>
                <a:sym typeface="Arial Unicode MS" pitchFamily="34" charset="-128"/>
              </a:rPr>
              <a:t>Факс</a:t>
            </a:r>
            <a:r>
              <a:rPr lang="en-US" sz="1200" b="0" dirty="0" smtClean="0">
                <a:solidFill>
                  <a:srgbClr val="646464"/>
                </a:solidFill>
                <a:sym typeface="Arial Unicode MS" pitchFamily="34" charset="-128"/>
              </a:rPr>
              <a:t>:</a:t>
            </a:r>
            <a:r>
              <a:rPr lang="en-US" sz="1200" b="0" dirty="0">
                <a:solidFill>
                  <a:srgbClr val="646464"/>
                </a:solidFill>
                <a:sym typeface="Arial Unicode MS" pitchFamily="34" charset="-128"/>
              </a:rPr>
              <a:t>	</a:t>
            </a:r>
            <a:r>
              <a:rPr lang="ru-RU" sz="1200" b="0" dirty="0">
                <a:solidFill>
                  <a:srgbClr val="646464"/>
                </a:solidFill>
                <a:sym typeface="Arial Unicode MS" pitchFamily="34" charset="-128"/>
              </a:rPr>
              <a:t>	</a:t>
            </a:r>
            <a:r>
              <a:rPr lang="en-US" sz="1200" b="0" dirty="0">
                <a:solidFill>
                  <a:srgbClr val="646464"/>
                </a:solidFill>
                <a:sym typeface="Arial Unicode MS" pitchFamily="34" charset="-128"/>
              </a:rPr>
              <a:t>+7 (495) 755</a:t>
            </a:r>
            <a:r>
              <a:rPr lang="ru-RU" sz="1200" b="0" dirty="0">
                <a:solidFill>
                  <a:srgbClr val="646464"/>
                </a:solidFill>
                <a:sym typeface="Arial Unicode MS" pitchFamily="34" charset="-128"/>
              </a:rPr>
              <a:t> </a:t>
            </a:r>
            <a:r>
              <a:rPr lang="en-US" sz="1200" b="0" dirty="0">
                <a:solidFill>
                  <a:srgbClr val="646464"/>
                </a:solidFill>
                <a:sym typeface="Arial Unicode MS" pitchFamily="34" charset="-128"/>
              </a:rPr>
              <a:t>9701</a:t>
            </a:r>
            <a:endParaRPr lang="ru-RU" sz="1200" b="0" dirty="0">
              <a:solidFill>
                <a:srgbClr val="646464"/>
              </a:solidFill>
              <a:sym typeface="Arial Unicode MS" pitchFamily="34" charset="-128"/>
            </a:endParaRPr>
          </a:p>
          <a:p>
            <a:pPr>
              <a:spcBef>
                <a:spcPts val="0"/>
              </a:spcBef>
              <a:buClr>
                <a:srgbClr val="000000"/>
              </a:buClr>
              <a:tabLst>
                <a:tab pos="436563" algn="l"/>
                <a:tab pos="785813" algn="l"/>
              </a:tabLst>
            </a:pPr>
            <a:r>
              <a:rPr lang="en-US" sz="1200" b="0" dirty="0">
                <a:solidFill>
                  <a:srgbClr val="646464"/>
                </a:solidFill>
                <a:sym typeface="Arial Unicode MS" pitchFamily="34" charset="-128"/>
              </a:rPr>
              <a:t>Email: 	</a:t>
            </a:r>
            <a:r>
              <a:rPr lang="en-GB" sz="1200" b="0" dirty="0" smtClean="0">
                <a:solidFill>
                  <a:srgbClr val="646464"/>
                </a:solidFill>
                <a:sym typeface="Arial Unicode MS" pitchFamily="34" charset="-128"/>
              </a:rPr>
              <a:t>A</a:t>
            </a:r>
            <a:r>
              <a:rPr lang="en-US" sz="1200" b="0" dirty="0">
                <a:solidFill>
                  <a:srgbClr val="646464"/>
                </a:solidFill>
                <a:sym typeface="Arial Unicode MS" pitchFamily="34" charset="-128"/>
              </a:rPr>
              <a:t>lexander.Yerofeyev@ru.ey.com</a:t>
            </a:r>
            <a:endParaRPr lang="en-US" sz="1200" b="0" dirty="0"/>
          </a:p>
          <a:p>
            <a:pPr>
              <a:spcBef>
                <a:spcPts val="0"/>
              </a:spcBef>
            </a:pPr>
            <a:endParaRPr lang="en-US" sz="1200" b="0" dirty="0"/>
          </a:p>
        </p:txBody>
      </p:sp>
      <p:pic>
        <p:nvPicPr>
          <p:cNvPr id="17" name="Picture 2" descr="C:\Documents and Settings\anna.dubova\My Documents\Yerofeev\Yerofeev Alexander 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964" y="1399836"/>
            <a:ext cx="892636" cy="12116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286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twyP2cGOEOtwVl1tGYe7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ZAhJIAn3UytyUdX7nUHx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7xKEjwTuUu7TVFl7_Wr0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twyP2cGOEOtwVl1tGYe7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ZAhJIAn3UytyUdX7nUHx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7xKEjwTuUu7TVFl7_Wr0A"/>
</p:tagLst>
</file>

<file path=ppt/theme/theme1.xml><?xml version="1.0" encoding="utf-8"?>
<a:theme xmlns:a="http://schemas.openxmlformats.org/drawingml/2006/main" name="EY_regular_presentation_2010">
  <a:themeElements>
    <a:clrScheme name="Custom 1">
      <a:dk1>
        <a:srgbClr val="000000"/>
      </a:dk1>
      <a:lt1>
        <a:srgbClr val="808080"/>
      </a:lt1>
      <a:dk2>
        <a:srgbClr val="FFFFFF"/>
      </a:dk2>
      <a:lt2>
        <a:srgbClr val="808080"/>
      </a:lt2>
      <a:accent1>
        <a:srgbClr val="808080"/>
      </a:accent1>
      <a:accent2>
        <a:srgbClr val="FFE6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3259</TotalTime>
  <Words>161</Words>
  <Application>Microsoft Office PowerPoint</Application>
  <PresentationFormat>On-screen Show (4:3)</PresentationFormat>
  <Paragraphs>27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EY_regular_presentation_2010</vt:lpstr>
      <vt:lpstr>ГЧП-проекты в ЖКХ: как достичь оптимального соотношения  «стоимость – затраты» (Value for Money).  Общероссийский форум  «Частные операторы коммунальной инфраструктуры».</vt:lpstr>
      <vt:lpstr>Как достичь оптимального соотношения «стоимость – затраты»?</vt:lpstr>
      <vt:lpstr>Контакты</vt:lpstr>
    </vt:vector>
  </TitlesOfParts>
  <Company>Ernst &amp; Young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(Arial bold 30 point)</dc:title>
  <dc:creator>Nadezhda.Bondareva</dc:creator>
  <cp:lastModifiedBy>User1</cp:lastModifiedBy>
  <cp:revision>297</cp:revision>
  <cp:lastPrinted>2014-04-16T14:41:54Z</cp:lastPrinted>
  <dcterms:created xsi:type="dcterms:W3CDTF">2013-05-16T10:38:37Z</dcterms:created>
  <dcterms:modified xsi:type="dcterms:W3CDTF">2014-11-10T16:12:27Z</dcterms:modified>
</cp:coreProperties>
</file>