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5" r:id="rId6"/>
    <p:sldMasterId id="2147483689" r:id="rId7"/>
    <p:sldMasterId id="2147483704" r:id="rId8"/>
  </p:sldMasterIdLst>
  <p:notesMasterIdLst>
    <p:notesMasterId r:id="rId21"/>
  </p:notesMasterIdLst>
  <p:sldIdLst>
    <p:sldId id="262" r:id="rId9"/>
    <p:sldId id="265" r:id="rId10"/>
    <p:sldId id="266" r:id="rId11"/>
    <p:sldId id="267" r:id="rId12"/>
    <p:sldId id="268" r:id="rId13"/>
    <p:sldId id="269" r:id="rId14"/>
    <p:sldId id="270" r:id="rId15"/>
    <p:sldId id="271" r:id="rId16"/>
    <p:sldId id="272" r:id="rId17"/>
    <p:sldId id="273" r:id="rId18"/>
    <p:sldId id="274" r:id="rId19"/>
    <p:sldId id="259" r:id="rId20"/>
  </p:sldIdLst>
  <p:sldSz cx="9144000" cy="6858000" type="screen4x3"/>
  <p:notesSz cx="7099300" cy="102346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9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3" autoAdjust="0"/>
    <p:restoredTop sz="97573" autoAdjust="0"/>
  </p:normalViewPr>
  <p:slideViewPr>
    <p:cSldViewPr>
      <p:cViewPr varScale="1">
        <p:scale>
          <a:sx n="100" d="100"/>
          <a:sy n="100" d="100"/>
        </p:scale>
        <p:origin x="-150" y="-78"/>
      </p:cViewPr>
      <p:guideLst>
        <p:guide orient="horz" pos="2160"/>
        <p:guide pos="657"/>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Образование ТБО, в год</c:v>
          </c:tx>
          <c:marker>
            <c:symbol val="none"/>
          </c:marker>
          <c:cat>
            <c:numRef>
              <c:f>Sheet1!$A$1:$A$9</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Sheet1!$B$1:$B$9</c:f>
              <c:numCache>
                <c:formatCode>General</c:formatCode>
                <c:ptCount val="9"/>
                <c:pt idx="0">
                  <c:v>1655.8</c:v>
                </c:pt>
                <c:pt idx="1">
                  <c:v>1694.2</c:v>
                </c:pt>
                <c:pt idx="2">
                  <c:v>1732.7</c:v>
                </c:pt>
                <c:pt idx="3">
                  <c:v>1808.7</c:v>
                </c:pt>
                <c:pt idx="4">
                  <c:v>1854.4</c:v>
                </c:pt>
                <c:pt idx="5">
                  <c:v>1915.2</c:v>
                </c:pt>
                <c:pt idx="6">
                  <c:v>1969.5</c:v>
                </c:pt>
                <c:pt idx="7">
                  <c:v>2030.1</c:v>
                </c:pt>
                <c:pt idx="8">
                  <c:v>2083.8000000000002</c:v>
                </c:pt>
              </c:numCache>
            </c:numRef>
          </c:val>
          <c:smooth val="0"/>
        </c:ser>
        <c:ser>
          <c:idx val="1"/>
          <c:order val="1"/>
          <c:tx>
            <c:v>Текущая мощность по переработке ТБО, в год</c:v>
          </c:tx>
          <c:marker>
            <c:symbol val="none"/>
          </c:marker>
          <c:val>
            <c:numRef>
              <c:f>Sheet1!$C$1:$C$9</c:f>
              <c:numCache>
                <c:formatCode>General</c:formatCode>
                <c:ptCount val="9"/>
                <c:pt idx="0">
                  <c:v>388.1</c:v>
                </c:pt>
                <c:pt idx="1">
                  <c:v>388.1</c:v>
                </c:pt>
                <c:pt idx="2">
                  <c:v>388.1</c:v>
                </c:pt>
                <c:pt idx="3">
                  <c:v>388.1</c:v>
                </c:pt>
                <c:pt idx="4">
                  <c:v>388.1</c:v>
                </c:pt>
                <c:pt idx="5">
                  <c:v>388.1</c:v>
                </c:pt>
                <c:pt idx="6">
                  <c:v>388.1</c:v>
                </c:pt>
                <c:pt idx="7">
                  <c:v>388.1</c:v>
                </c:pt>
                <c:pt idx="8">
                  <c:v>388.1</c:v>
                </c:pt>
              </c:numCache>
            </c:numRef>
          </c:val>
          <c:smooth val="0"/>
        </c:ser>
        <c:dLbls>
          <c:showLegendKey val="0"/>
          <c:showVal val="0"/>
          <c:showCatName val="0"/>
          <c:showSerName val="0"/>
          <c:showPercent val="0"/>
          <c:showBubbleSize val="0"/>
        </c:dLbls>
        <c:marker val="1"/>
        <c:smooth val="0"/>
        <c:axId val="138862976"/>
        <c:axId val="138864896"/>
      </c:lineChart>
      <c:catAx>
        <c:axId val="138862976"/>
        <c:scaling>
          <c:orientation val="minMax"/>
        </c:scaling>
        <c:delete val="0"/>
        <c:axPos val="b"/>
        <c:numFmt formatCode="General" sourceLinked="1"/>
        <c:majorTickMark val="none"/>
        <c:minorTickMark val="none"/>
        <c:tickLblPos val="nextTo"/>
        <c:txPr>
          <a:bodyPr/>
          <a:lstStyle/>
          <a:p>
            <a:pPr>
              <a:defRPr>
                <a:solidFill>
                  <a:srgbClr val="002060"/>
                </a:solidFill>
              </a:defRPr>
            </a:pPr>
            <a:endParaRPr lang="ru-RU"/>
          </a:p>
        </c:txPr>
        <c:crossAx val="138864896"/>
        <c:crosses val="autoZero"/>
        <c:auto val="1"/>
        <c:lblAlgn val="ctr"/>
        <c:lblOffset val="100"/>
        <c:noMultiLvlLbl val="0"/>
      </c:catAx>
      <c:valAx>
        <c:axId val="138864896"/>
        <c:scaling>
          <c:orientation val="minMax"/>
        </c:scaling>
        <c:delete val="0"/>
        <c:axPos val="l"/>
        <c:majorGridlines/>
        <c:title>
          <c:tx>
            <c:rich>
              <a:bodyPr rot="-5400000" vert="horz"/>
              <a:lstStyle/>
              <a:p>
                <a:pPr>
                  <a:defRPr>
                    <a:solidFill>
                      <a:srgbClr val="002060"/>
                    </a:solidFill>
                  </a:defRPr>
                </a:pPr>
                <a:r>
                  <a:rPr lang="ru-RU" dirty="0" smtClean="0">
                    <a:solidFill>
                      <a:srgbClr val="002060"/>
                    </a:solidFill>
                  </a:rPr>
                  <a:t>тыс. тонн</a:t>
                </a:r>
                <a:endParaRPr lang="en-US" dirty="0">
                  <a:solidFill>
                    <a:srgbClr val="002060"/>
                  </a:solidFill>
                </a:endParaRPr>
              </a:p>
            </c:rich>
          </c:tx>
          <c:layout>
            <c:manualLayout>
              <c:xMode val="edge"/>
              <c:yMode val="edge"/>
              <c:x val="1.3440860215053764E-2"/>
              <c:y val="0.29835793963254592"/>
            </c:manualLayout>
          </c:layout>
          <c:overlay val="0"/>
        </c:title>
        <c:numFmt formatCode="General" sourceLinked="1"/>
        <c:majorTickMark val="none"/>
        <c:minorTickMark val="none"/>
        <c:tickLblPos val="nextTo"/>
        <c:txPr>
          <a:bodyPr/>
          <a:lstStyle/>
          <a:p>
            <a:pPr>
              <a:defRPr>
                <a:solidFill>
                  <a:srgbClr val="002060"/>
                </a:solidFill>
              </a:defRPr>
            </a:pPr>
            <a:endParaRPr lang="ru-RU"/>
          </a:p>
        </c:txPr>
        <c:crossAx val="138862976"/>
        <c:crosses val="autoZero"/>
        <c:crossBetween val="midCat"/>
      </c:valAx>
    </c:plotArea>
    <c:legend>
      <c:legendPos val="b"/>
      <c:layout>
        <c:manualLayout>
          <c:xMode val="edge"/>
          <c:yMode val="edge"/>
          <c:x val="8.1462196257725897E-3"/>
          <c:y val="0.83905643044619427"/>
          <c:w val="0.73384030418250945"/>
          <c:h val="0.13594356955380577"/>
        </c:manualLayout>
      </c:layout>
      <c:overlay val="0"/>
      <c:txPr>
        <a:bodyPr/>
        <a:lstStyle/>
        <a:p>
          <a:pPr>
            <a:defRPr>
              <a:solidFill>
                <a:srgbClr val="002060"/>
              </a:solidFill>
            </a:defRPr>
          </a:pPr>
          <a:endParaRPr lang="ru-RU"/>
        </a:p>
      </c:txPr>
    </c:legend>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0.45071</cdr:x>
      <cdr:y>0.34629</cdr:y>
    </cdr:from>
    <cdr:to>
      <cdr:x>1</cdr:x>
      <cdr:y>0.51052</cdr:y>
    </cdr:to>
    <cdr:sp macro="" textlink="">
      <cdr:nvSpPr>
        <cdr:cNvPr id="2" name="TextBox 25"/>
        <cdr:cNvSpPr txBox="1"/>
      </cdr:nvSpPr>
      <cdr:spPr>
        <a:xfrm xmlns:a="http://schemas.openxmlformats.org/drawingml/2006/main">
          <a:off x="1914847" y="973445"/>
          <a:ext cx="2333625"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r>
            <a:rPr lang="ru-RU" sz="800" dirty="0" smtClean="0"/>
            <a:t>разрыв </a:t>
          </a:r>
          <a:r>
            <a:rPr lang="ru-RU" sz="800" dirty="0"/>
            <a:t>между требуемыми</a:t>
          </a:r>
          <a:br>
            <a:rPr lang="ru-RU" sz="800" dirty="0"/>
          </a:br>
          <a:r>
            <a:rPr lang="ru-RU" sz="800" dirty="0"/>
            <a:t>и имеющимися </a:t>
          </a:r>
          <a:r>
            <a:rPr lang="ru-RU" sz="800" dirty="0" smtClean="0"/>
            <a:t>на данный момент мощностями по переработке ТБО</a:t>
          </a:r>
          <a:endParaRPr lang="ru-RU" sz="800" dirty="0"/>
        </a:p>
      </cdr:txBody>
    </cdr:sp>
  </cdr:relSizeAnchor>
  <cdr:relSizeAnchor xmlns:cdr="http://schemas.openxmlformats.org/drawingml/2006/chartDrawing">
    <cdr:from>
      <cdr:x>0.38687</cdr:x>
      <cdr:y>0.59872</cdr:y>
    </cdr:from>
    <cdr:to>
      <cdr:x>0.49449</cdr:x>
      <cdr:y>0.68904</cdr:y>
    </cdr:to>
    <cdr:sp macro="" textlink="">
      <cdr:nvSpPr>
        <cdr:cNvPr id="6" name="TextBox 1"/>
        <cdr:cNvSpPr txBox="1"/>
      </cdr:nvSpPr>
      <cdr:spPr>
        <a:xfrm xmlns:a="http://schemas.openxmlformats.org/drawingml/2006/main">
          <a:off x="1643608" y="1683038"/>
          <a:ext cx="457199" cy="2539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r"/>
          <a:r>
            <a:rPr lang="en-US" sz="1050" b="1" dirty="0" smtClean="0">
              <a:latin typeface="Arial Narrow" panose="020B0606020202030204" pitchFamily="34" charset="0"/>
            </a:rPr>
            <a:t>~</a:t>
          </a:r>
          <a:r>
            <a:rPr lang="ru-RU" sz="1050" b="1" dirty="0" smtClean="0">
              <a:latin typeface="Arial Narrow" panose="020B0606020202030204" pitchFamily="34" charset="0"/>
            </a:rPr>
            <a:t>38</a:t>
          </a:r>
          <a:r>
            <a:rPr lang="en-US" sz="1050" b="1" dirty="0" smtClean="0">
              <a:latin typeface="Arial Narrow" panose="020B0606020202030204" pitchFamily="34" charset="0"/>
            </a:rPr>
            <a:t>5</a:t>
          </a:r>
          <a:endParaRPr lang="ru-RU" sz="1050" b="1" dirty="0">
            <a:latin typeface="Arial Narrow" panose="020B0606020202030204" pitchFamily="34" charset="0"/>
          </a:endParaRPr>
        </a:p>
      </cdr:txBody>
    </cdr:sp>
  </cdr:relSizeAnchor>
  <cdr:relSizeAnchor xmlns:cdr="http://schemas.openxmlformats.org/drawingml/2006/chartDrawing">
    <cdr:from>
      <cdr:x>0.36992</cdr:x>
      <cdr:y>0.15692</cdr:y>
    </cdr:from>
    <cdr:to>
      <cdr:x>0.51143</cdr:x>
      <cdr:y>0.24725</cdr:y>
    </cdr:to>
    <cdr:sp macro="" textlink="">
      <cdr:nvSpPr>
        <cdr:cNvPr id="7" name="TextBox 1"/>
        <cdr:cNvSpPr txBox="1"/>
      </cdr:nvSpPr>
      <cdr:spPr>
        <a:xfrm xmlns:a="http://schemas.openxmlformats.org/drawingml/2006/main">
          <a:off x="1571600" y="441117"/>
          <a:ext cx="601215" cy="2539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r"/>
          <a:r>
            <a:rPr lang="en-US" sz="1050" b="1" dirty="0" smtClean="0">
              <a:latin typeface="Arial Narrow" panose="020B0606020202030204" pitchFamily="34" charset="0"/>
            </a:rPr>
            <a:t>~</a:t>
          </a:r>
          <a:r>
            <a:rPr lang="en-US" sz="1050" b="1" dirty="0" smtClean="0">
              <a:latin typeface="Arial Narrow" panose="020B0606020202030204" pitchFamily="34" charset="0"/>
            </a:rPr>
            <a:t>1700</a:t>
          </a:r>
          <a:endParaRPr lang="ru-RU" sz="1050" b="1" dirty="0">
            <a:latin typeface="Arial Narrow" panose="020B060602020203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ru-RU"/>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752CDB96-8F83-468D-BDDD-6E9A72218771}" type="datetimeFigureOut">
              <a:rPr lang="ru-RU" smtClean="0"/>
              <a:pPr/>
              <a:t>28.10.2014</a:t>
            </a:fld>
            <a:endParaRPr lang="ru-RU"/>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ru-RU"/>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ru-RU"/>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63DBF4CD-C71F-4C5E-9E2E-41B24C5D658B}" type="slidenum">
              <a:rPr lang="ru-RU" smtClean="0"/>
              <a:pPr/>
              <a:t>‹#›</a:t>
            </a:fld>
            <a:endParaRPr lang="ru-RU"/>
          </a:p>
        </p:txBody>
      </p:sp>
    </p:spTree>
    <p:extLst>
      <p:ext uri="{BB962C8B-B14F-4D97-AF65-F5344CB8AC3E}">
        <p14:creationId xmlns:p14="http://schemas.microsoft.com/office/powerpoint/2010/main" val="2729844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22304712-BD6E-4BA8-9FB8-20697D533353}" type="slidenum">
              <a:rPr lang="ru-RU">
                <a:solidFill>
                  <a:prstClr val="black"/>
                </a:solidFill>
              </a:rPr>
              <a:pPr/>
              <a:t>1</a:t>
            </a:fld>
            <a:endParaRPr lang="ru-RU">
              <a:solidFill>
                <a:prstClr val="black"/>
              </a:solidFill>
            </a:endParaRPr>
          </a:p>
        </p:txBody>
      </p:sp>
      <p:sp>
        <p:nvSpPr>
          <p:cNvPr id="6147" name="Rectangle 2"/>
          <p:cNvSpPr>
            <a:spLocks noGrp="1" noRot="1" noChangeAspect="1" noChangeArrowheads="1" noTextEdit="1"/>
          </p:cNvSpPr>
          <p:nvPr>
            <p:ph type="sldImg"/>
          </p:nvPr>
        </p:nvSpPr>
        <p:spPr>
          <a:xfrm>
            <a:off x="993775" y="768350"/>
            <a:ext cx="5114925" cy="3836988"/>
          </a:xfrm>
          <a:solidFill>
            <a:srgbClr val="FFFFFF"/>
          </a:solidFill>
          <a:ln/>
        </p:spPr>
      </p:sp>
      <p:sp>
        <p:nvSpPr>
          <p:cNvPr id="6148" name="Rectangle 3"/>
          <p:cNvSpPr>
            <a:spLocks noGrp="1" noChangeArrowheads="1"/>
          </p:cNvSpPr>
          <p:nvPr>
            <p:ph type="body" idx="1"/>
          </p:nvPr>
        </p:nvSpPr>
        <p:spPr>
          <a:xfrm>
            <a:off x="944931" y="4861441"/>
            <a:ext cx="5209440" cy="4605576"/>
          </a:xfrm>
          <a:solidFill>
            <a:srgbClr val="FFFFFF"/>
          </a:solidFill>
          <a:ln>
            <a:solidFill>
              <a:srgbClr val="000000"/>
            </a:solidFill>
          </a:ln>
        </p:spPr>
        <p:txBody>
          <a:bodyPr lIns="95988" tIns="47993" rIns="95988" bIns="47993"/>
          <a:lstStyle/>
          <a:p>
            <a:pPr eaLnBrk="1" hangingPunct="1"/>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965325" y="576263"/>
            <a:ext cx="1844675" cy="457200"/>
          </a:xfrm>
          <a:prstGeom prst="rect">
            <a:avLst/>
          </a:prstGeom>
          <a:noFill/>
          <a:ln w="9525">
            <a:noFill/>
            <a:miter lim="800000"/>
            <a:headEnd/>
            <a:tailEnd/>
          </a:ln>
          <a:effectLst/>
        </p:spPr>
        <p:txBody>
          <a:bodyPr>
            <a:spAutoFit/>
          </a:bodyPr>
          <a:lstStyle/>
          <a:p>
            <a:pPr eaLnBrk="0" fontAlgn="base" hangingPunct="0">
              <a:spcBef>
                <a:spcPct val="0"/>
              </a:spcBef>
              <a:spcAft>
                <a:spcPct val="0"/>
              </a:spcAft>
              <a:defRPr/>
            </a:pPr>
            <a:endParaRPr lang="ru-RU" sz="2400" dirty="0">
              <a:solidFill>
                <a:srgbClr val="000000"/>
              </a:solidFill>
              <a:latin typeface="MetaNormalLFC" pitchFamily="-112" charset="-52"/>
            </a:endParaRPr>
          </a:p>
        </p:txBody>
      </p:sp>
      <p:sp>
        <p:nvSpPr>
          <p:cNvPr id="3" name="Text Box 11"/>
          <p:cNvSpPr txBox="1">
            <a:spLocks noChangeArrowheads="1"/>
          </p:cNvSpPr>
          <p:nvPr/>
        </p:nvSpPr>
        <p:spPr bwMode="auto">
          <a:xfrm>
            <a:off x="6229350" y="6415088"/>
            <a:ext cx="2449513" cy="369887"/>
          </a:xfrm>
          <a:prstGeom prst="rect">
            <a:avLst/>
          </a:prstGeom>
          <a:noFill/>
          <a:ln w="9525">
            <a:noFill/>
            <a:miter lim="800000"/>
            <a:headEnd/>
            <a:tailEnd/>
          </a:ln>
          <a:effectLst/>
        </p:spPr>
        <p:txBody>
          <a:bodyPr>
            <a:spAutoFit/>
          </a:bodyPr>
          <a:lstStyle/>
          <a:p>
            <a:pPr eaLnBrk="0" fontAlgn="base" hangingPunct="0">
              <a:spcBef>
                <a:spcPct val="0"/>
              </a:spcBef>
              <a:spcAft>
                <a:spcPct val="0"/>
              </a:spcAft>
              <a:defRPr/>
            </a:pPr>
            <a:r>
              <a:rPr lang="en-US" sz="1000" dirty="0">
                <a:solidFill>
                  <a:srgbClr val="808080"/>
                </a:solidFill>
                <a:latin typeface="MetaNormalLFC" pitchFamily="-112" charset="-52"/>
              </a:rPr>
              <a:t>VTB Group Investment Business</a:t>
            </a:r>
            <a:endParaRPr lang="en-US" sz="800" dirty="0">
              <a:solidFill>
                <a:srgbClr val="808080"/>
              </a:solidFill>
              <a:latin typeface="MetaNormalLFC" pitchFamily="-112" charset="-52"/>
            </a:endParaRPr>
          </a:p>
          <a:p>
            <a:pPr eaLnBrk="0" fontAlgn="base" hangingPunct="0">
              <a:spcBef>
                <a:spcPct val="0"/>
              </a:spcBef>
              <a:spcAft>
                <a:spcPct val="0"/>
              </a:spcAft>
              <a:defRPr/>
            </a:pPr>
            <a:endParaRPr lang="en-US" sz="800" dirty="0">
              <a:solidFill>
                <a:srgbClr val="808080"/>
              </a:solidFill>
              <a:effectLst>
                <a:outerShdw blurRad="38100" dist="38100" dir="2700000" algn="tl">
                  <a:srgbClr val="C0C0C0"/>
                </a:outerShdw>
              </a:effectLst>
              <a:latin typeface="MetaNormalLFC" pitchFamily="-112" charset="-52"/>
            </a:endParaRPr>
          </a:p>
        </p:txBody>
      </p:sp>
      <p:sp>
        <p:nvSpPr>
          <p:cNvPr id="5" name="Date Placeholder 1"/>
          <p:cNvSpPr>
            <a:spLocks noGrp="1"/>
          </p:cNvSpPr>
          <p:nvPr>
            <p:ph type="dt" sz="half" idx="2"/>
          </p:nvPr>
        </p:nvSpPr>
        <p:spPr>
          <a:xfrm>
            <a:off x="323528" y="6520259"/>
            <a:ext cx="864096"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C54A2453-7161-4436-A6B4-B81FBBAAB6FE}" type="datetime1">
              <a:rPr lang="ru-RU" smtClean="0"/>
              <a:t>28.10.2014</a:t>
            </a:fld>
            <a:endParaRPr lang="ru-RU" dirty="0"/>
          </a:p>
        </p:txBody>
      </p:sp>
      <p:sp>
        <p:nvSpPr>
          <p:cNvPr id="6" name="Text Box 12"/>
          <p:cNvSpPr txBox="1">
            <a:spLocks noChangeArrowheads="1"/>
          </p:cNvSpPr>
          <p:nvPr userDrawn="1"/>
        </p:nvSpPr>
        <p:spPr bwMode="auto">
          <a:xfrm>
            <a:off x="8532440" y="6590680"/>
            <a:ext cx="792088" cy="366712"/>
          </a:xfrm>
          <a:prstGeom prst="rect">
            <a:avLst/>
          </a:prstGeom>
          <a:noFill/>
          <a:ln w="9525">
            <a:noFill/>
            <a:miter lim="800000"/>
            <a:headEnd/>
            <a:tailEnd/>
          </a:ln>
          <a:effectLst/>
        </p:spPr>
        <p:txBody>
          <a:bodyPr wrap="square">
            <a:spAutoFit/>
          </a:bodyPr>
          <a:lstStyle/>
          <a:p>
            <a:pPr eaLnBrk="0" fontAlgn="base" hangingPunct="0">
              <a:spcBef>
                <a:spcPct val="0"/>
              </a:spcBef>
              <a:spcAft>
                <a:spcPct val="0"/>
              </a:spcAft>
              <a:defRPr/>
            </a:pPr>
            <a:r>
              <a:rPr lang="en-US" sz="1000" dirty="0" smtClean="0">
                <a:solidFill>
                  <a:srgbClr val="808080"/>
                </a:solidFill>
                <a:latin typeface="MetaNormalLFC" pitchFamily="-112" charset="-52"/>
              </a:rPr>
              <a:t>Slide </a:t>
            </a:r>
            <a:fld id="{496C461E-8105-40EC-B7A0-9C5E2F1CDFBF}" type="slidenum">
              <a:rPr lang="en-US" sz="1000">
                <a:solidFill>
                  <a:srgbClr val="808080"/>
                </a:solidFill>
                <a:latin typeface="MetaNormalLFC" pitchFamily="-112" charset="-52"/>
              </a:rPr>
              <a:pPr eaLnBrk="0" fontAlgn="base" hangingPunct="0">
                <a:spcBef>
                  <a:spcPct val="0"/>
                </a:spcBef>
                <a:spcAft>
                  <a:spcPct val="0"/>
                </a:spcAft>
                <a:defRPr/>
              </a:pPr>
              <a:t>‹#›</a:t>
            </a:fld>
            <a:endParaRPr lang="en-US" sz="800" dirty="0">
              <a:solidFill>
                <a:srgbClr val="808080"/>
              </a:solidFill>
              <a:latin typeface="MetaNormalLFC" pitchFamily="-112" charset="-52"/>
            </a:endParaRPr>
          </a:p>
          <a:p>
            <a:pPr eaLnBrk="0" fontAlgn="base" hangingPunct="0">
              <a:spcBef>
                <a:spcPct val="0"/>
              </a:spcBef>
              <a:spcAft>
                <a:spcPct val="0"/>
              </a:spcAft>
              <a:defRPr/>
            </a:pPr>
            <a:endParaRPr lang="en-US" sz="800" dirty="0">
              <a:solidFill>
                <a:srgbClr val="808080"/>
              </a:solidFill>
              <a:effectLst>
                <a:outerShdw blurRad="38100" dist="38100" dir="2700000" algn="tl">
                  <a:srgbClr val="C0C0C0"/>
                </a:outerShdw>
              </a:effectLst>
              <a:latin typeface="MetaNormalLFC" pitchFamily="-112" charset="-52"/>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a:xfrm>
            <a:off x="323528" y="6520259"/>
            <a:ext cx="864096"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397B7A85-B5A0-498A-92B0-FBB049D870BF}" type="datetime1">
              <a:rPr lang="ru-RU" smtClean="0"/>
              <a:t>28.10.2014</a:t>
            </a:fld>
            <a:endParaRPr lang="ru-RU"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1"/>
          <p:cNvSpPr>
            <a:spLocks noGrp="1"/>
          </p:cNvSpPr>
          <p:nvPr>
            <p:ph type="dt" sz="half" idx="2"/>
          </p:nvPr>
        </p:nvSpPr>
        <p:spPr>
          <a:xfrm>
            <a:off x="323528" y="6520259"/>
            <a:ext cx="864096"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9EE0F8CA-7096-4594-80CF-7E4CECB3A42D}" type="datetime1">
              <a:rPr lang="ru-RU" smtClean="0"/>
              <a:t>28.10.2014</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53050" y="711200"/>
            <a:ext cx="1657350" cy="52927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381000" y="711200"/>
            <a:ext cx="4819650" cy="5292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1"/>
          <p:cNvSpPr>
            <a:spLocks noGrp="1"/>
          </p:cNvSpPr>
          <p:nvPr>
            <p:ph type="dt" sz="half" idx="2"/>
          </p:nvPr>
        </p:nvSpPr>
        <p:spPr>
          <a:xfrm>
            <a:off x="323528" y="6520259"/>
            <a:ext cx="864096"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0073E2CD-3E2F-4B6C-A3E8-C4EE7A81E115}" type="datetime1">
              <a:rPr lang="ru-RU" smtClean="0"/>
              <a:t>28.10.2014</a:t>
            </a:fld>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711200"/>
            <a:ext cx="6542087" cy="858838"/>
          </a:xfrm>
        </p:spPr>
        <p:txBody>
          <a:bodyPr/>
          <a:lstStyle/>
          <a:p>
            <a:r>
              <a:rPr lang="en-US" smtClean="0"/>
              <a:t>Click to edit Master title style</a:t>
            </a:r>
            <a:endParaRPr lang="ru-RU"/>
          </a:p>
        </p:txBody>
      </p:sp>
      <p:sp>
        <p:nvSpPr>
          <p:cNvPr id="3" name="Table Placeholder 2"/>
          <p:cNvSpPr>
            <a:spLocks noGrp="1"/>
          </p:cNvSpPr>
          <p:nvPr>
            <p:ph type="tbl" idx="1"/>
          </p:nvPr>
        </p:nvSpPr>
        <p:spPr>
          <a:xfrm>
            <a:off x="381000" y="1827213"/>
            <a:ext cx="6629400" cy="4176712"/>
          </a:xfrm>
        </p:spPr>
        <p:txBody>
          <a:bodyPr/>
          <a:lstStyle/>
          <a:p>
            <a:pPr lvl="0"/>
            <a:endParaRPr lang="ru-RU" noProof="0" dirty="0" smtClean="0"/>
          </a:p>
        </p:txBody>
      </p:sp>
      <p:sp>
        <p:nvSpPr>
          <p:cNvPr id="4" name="Date Placeholder 1"/>
          <p:cNvSpPr>
            <a:spLocks noGrp="1"/>
          </p:cNvSpPr>
          <p:nvPr>
            <p:ph type="dt" sz="half" idx="2"/>
          </p:nvPr>
        </p:nvSpPr>
        <p:spPr>
          <a:xfrm>
            <a:off x="323528" y="6520259"/>
            <a:ext cx="864096"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E2936E5F-6D09-416E-9C82-AC2529C2FA5B}" type="datetime1">
              <a:rPr lang="ru-RU" smtClean="0"/>
              <a:t>28.10.2014</a:t>
            </a:fld>
            <a:endParaRPr lang="ru-R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1"/>
          <p:cNvSpPr>
            <a:spLocks noGrp="1"/>
          </p:cNvSpPr>
          <p:nvPr>
            <p:ph type="dt" sz="half" idx="2"/>
          </p:nvPr>
        </p:nvSpPr>
        <p:spPr>
          <a:xfrm>
            <a:off x="323528" y="6520259"/>
            <a:ext cx="864096"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562F0EFF-05F2-4B96-8289-1E2A9B953C2D}" type="datetime1">
              <a:rPr lang="ru-RU" smtClean="0"/>
              <a:t>28.10.2014</a:t>
            </a:fld>
            <a:endParaRPr lang="ru-RU"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1"/>
          <p:cNvSpPr>
            <a:spLocks noGrp="1"/>
          </p:cNvSpPr>
          <p:nvPr>
            <p:ph type="dt" sz="half" idx="2"/>
          </p:nvPr>
        </p:nvSpPr>
        <p:spPr>
          <a:xfrm>
            <a:off x="323528" y="6520259"/>
            <a:ext cx="864096"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47303D05-DBFD-4DC6-971B-20061D982F81}" type="datetime1">
              <a:rPr lang="ru-RU" smtClean="0"/>
              <a:t>28.10.2014</a:t>
            </a:fld>
            <a:endParaRPr lang="ru-RU"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965325" y="576263"/>
            <a:ext cx="1844675" cy="457200"/>
          </a:xfrm>
          <a:prstGeom prst="rect">
            <a:avLst/>
          </a:prstGeom>
          <a:noFill/>
          <a:ln w="9525">
            <a:noFill/>
            <a:miter lim="800000"/>
            <a:headEnd/>
            <a:tailEnd/>
          </a:ln>
          <a:effectLst/>
        </p:spPr>
        <p:txBody>
          <a:bodyPr>
            <a:spAutoFit/>
          </a:bodyPr>
          <a:lstStyle/>
          <a:p>
            <a:pPr eaLnBrk="0" fontAlgn="base" hangingPunct="0">
              <a:spcBef>
                <a:spcPct val="0"/>
              </a:spcBef>
              <a:spcAft>
                <a:spcPct val="0"/>
              </a:spcAft>
              <a:defRPr/>
            </a:pPr>
            <a:endParaRPr lang="ru-RU" sz="2400">
              <a:solidFill>
                <a:srgbClr val="000000"/>
              </a:solidFill>
              <a:latin typeface="MetaNormalLFC" pitchFamily="-112" charset="-52"/>
            </a:endParaRPr>
          </a:p>
        </p:txBody>
      </p:sp>
      <p:sp>
        <p:nvSpPr>
          <p:cNvPr id="3" name="Text Box 11"/>
          <p:cNvSpPr txBox="1">
            <a:spLocks noChangeArrowheads="1"/>
          </p:cNvSpPr>
          <p:nvPr/>
        </p:nvSpPr>
        <p:spPr bwMode="auto">
          <a:xfrm>
            <a:off x="7918450" y="6411913"/>
            <a:ext cx="2449513" cy="369887"/>
          </a:xfrm>
          <a:prstGeom prst="rect">
            <a:avLst/>
          </a:prstGeom>
          <a:noFill/>
          <a:ln w="9525">
            <a:noFill/>
            <a:miter lim="800000"/>
            <a:headEnd/>
            <a:tailEnd/>
          </a:ln>
          <a:effectLst/>
        </p:spPr>
        <p:txBody>
          <a:bodyPr>
            <a:spAutoFit/>
          </a:bodyPr>
          <a:lstStyle/>
          <a:p>
            <a:pPr eaLnBrk="0" fontAlgn="base" hangingPunct="0">
              <a:spcBef>
                <a:spcPct val="0"/>
              </a:spcBef>
              <a:spcAft>
                <a:spcPct val="0"/>
              </a:spcAft>
              <a:defRPr/>
            </a:pPr>
            <a:r>
              <a:rPr lang="en-US" sz="1000" dirty="0">
                <a:solidFill>
                  <a:srgbClr val="808080"/>
                </a:solidFill>
                <a:latin typeface="MetaNormalLFC" pitchFamily="-112" charset="-52"/>
              </a:rPr>
              <a:t>VTB Capital</a:t>
            </a:r>
            <a:endParaRPr lang="en-US" sz="800" dirty="0">
              <a:solidFill>
                <a:srgbClr val="808080"/>
              </a:solidFill>
              <a:latin typeface="MetaNormalLFC" pitchFamily="-112" charset="-52"/>
            </a:endParaRPr>
          </a:p>
          <a:p>
            <a:pPr eaLnBrk="0" fontAlgn="base" hangingPunct="0">
              <a:spcBef>
                <a:spcPct val="0"/>
              </a:spcBef>
              <a:spcAft>
                <a:spcPct val="0"/>
              </a:spcAft>
              <a:defRPr/>
            </a:pPr>
            <a:endParaRPr lang="en-US" sz="800" dirty="0">
              <a:solidFill>
                <a:srgbClr val="808080"/>
              </a:solidFill>
              <a:effectLst>
                <a:outerShdw blurRad="38100" dist="38100" dir="2700000" algn="tl">
                  <a:srgbClr val="C0C0C0"/>
                </a:outerShdw>
              </a:effectLst>
              <a:latin typeface="MetaNormalLFC" pitchFamily="-112" charset="-52"/>
            </a:endParaRPr>
          </a:p>
        </p:txBody>
      </p:sp>
      <p:sp>
        <p:nvSpPr>
          <p:cNvPr id="5" name="Date Placeholder 1"/>
          <p:cNvSpPr>
            <a:spLocks noGrp="1"/>
          </p:cNvSpPr>
          <p:nvPr>
            <p:ph type="dt" sz="half" idx="2"/>
          </p:nvPr>
        </p:nvSpPr>
        <p:spPr>
          <a:xfrm>
            <a:off x="323528" y="6520259"/>
            <a:ext cx="864096"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81762545-99F1-45CB-A0A6-BD76C2DDA078}" type="datetime1">
              <a:rPr lang="ru-RU" smtClean="0"/>
              <a:t>28.10.2014</a:t>
            </a:fld>
            <a:endParaRPr lang="ru-RU" dirty="0"/>
          </a:p>
        </p:txBody>
      </p:sp>
      <p:sp>
        <p:nvSpPr>
          <p:cNvPr id="7" name="Text Box 12"/>
          <p:cNvSpPr txBox="1">
            <a:spLocks noChangeArrowheads="1"/>
          </p:cNvSpPr>
          <p:nvPr userDrawn="1"/>
        </p:nvSpPr>
        <p:spPr bwMode="auto">
          <a:xfrm>
            <a:off x="8532440" y="6590680"/>
            <a:ext cx="792088" cy="366712"/>
          </a:xfrm>
          <a:prstGeom prst="rect">
            <a:avLst/>
          </a:prstGeom>
          <a:noFill/>
          <a:ln w="9525">
            <a:noFill/>
            <a:miter lim="800000"/>
            <a:headEnd/>
            <a:tailEnd/>
          </a:ln>
          <a:effectLst/>
        </p:spPr>
        <p:txBody>
          <a:bodyPr wrap="square">
            <a:spAutoFit/>
          </a:bodyPr>
          <a:lstStyle/>
          <a:p>
            <a:pPr eaLnBrk="0" fontAlgn="base" hangingPunct="0">
              <a:spcBef>
                <a:spcPct val="0"/>
              </a:spcBef>
              <a:spcAft>
                <a:spcPct val="0"/>
              </a:spcAft>
              <a:defRPr/>
            </a:pPr>
            <a:r>
              <a:rPr lang="en-US" sz="1000" dirty="0" smtClean="0">
                <a:solidFill>
                  <a:srgbClr val="808080"/>
                </a:solidFill>
                <a:latin typeface="MetaNormalLFC" pitchFamily="-112" charset="-52"/>
              </a:rPr>
              <a:t>Slide </a:t>
            </a:r>
            <a:fld id="{496C461E-8105-40EC-B7A0-9C5E2F1CDFBF}" type="slidenum">
              <a:rPr lang="en-US" sz="1000">
                <a:solidFill>
                  <a:srgbClr val="808080"/>
                </a:solidFill>
                <a:latin typeface="MetaNormalLFC" pitchFamily="-112" charset="-52"/>
              </a:rPr>
              <a:pPr eaLnBrk="0" fontAlgn="base" hangingPunct="0">
                <a:spcBef>
                  <a:spcPct val="0"/>
                </a:spcBef>
                <a:spcAft>
                  <a:spcPct val="0"/>
                </a:spcAft>
                <a:defRPr/>
              </a:pPr>
              <a:t>‹#›</a:t>
            </a:fld>
            <a:endParaRPr lang="en-US" sz="800" dirty="0">
              <a:solidFill>
                <a:srgbClr val="808080"/>
              </a:solidFill>
              <a:latin typeface="MetaNormalLFC" pitchFamily="-112" charset="-52"/>
            </a:endParaRPr>
          </a:p>
          <a:p>
            <a:pPr eaLnBrk="0" fontAlgn="base" hangingPunct="0">
              <a:spcBef>
                <a:spcPct val="0"/>
              </a:spcBef>
              <a:spcAft>
                <a:spcPct val="0"/>
              </a:spcAft>
              <a:defRPr/>
            </a:pPr>
            <a:endParaRPr lang="en-US" sz="800" dirty="0">
              <a:solidFill>
                <a:srgbClr val="808080"/>
              </a:solidFill>
              <a:effectLst>
                <a:outerShdw blurRad="38100" dist="38100" dir="2700000" algn="tl">
                  <a:srgbClr val="C0C0C0"/>
                </a:outerShdw>
              </a:effectLst>
              <a:latin typeface="MetaNormalLFC" pitchFamily="-112" charset="-5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1"/>
          <p:cNvSpPr>
            <a:spLocks noGrp="1"/>
          </p:cNvSpPr>
          <p:nvPr>
            <p:ph type="dt" sz="half" idx="2"/>
          </p:nvPr>
        </p:nvSpPr>
        <p:spPr>
          <a:xfrm>
            <a:off x="323528" y="6520259"/>
            <a:ext cx="864096"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A50F69DC-19C9-48D2-A84A-BA1916292639}" type="datetime1">
              <a:rPr lang="ru-RU" smtClean="0"/>
              <a:t>28.10.2014</a:t>
            </a:fld>
            <a:endParaRPr lang="ru-RU"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
          <p:cNvSpPr>
            <a:spLocks noGrp="1"/>
          </p:cNvSpPr>
          <p:nvPr>
            <p:ph type="dt" sz="half" idx="2"/>
          </p:nvPr>
        </p:nvSpPr>
        <p:spPr>
          <a:xfrm>
            <a:off x="323528" y="6520259"/>
            <a:ext cx="864096"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DA1506CC-7043-4754-A99B-888433B6E3E3}" type="datetime1">
              <a:rPr lang="ru-RU" smtClean="0"/>
              <a:t>28.10.2014</a:t>
            </a:fld>
            <a:endParaRPr lang="ru-RU"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381000" y="1827213"/>
            <a:ext cx="3238500" cy="417671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3771900" y="1827213"/>
            <a:ext cx="3238500" cy="417671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1"/>
          <p:cNvSpPr>
            <a:spLocks noGrp="1"/>
          </p:cNvSpPr>
          <p:nvPr>
            <p:ph type="dt" sz="half" idx="10"/>
          </p:nvPr>
        </p:nvSpPr>
        <p:spPr>
          <a:xfrm>
            <a:off x="323528" y="6520259"/>
            <a:ext cx="864096"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3BA1C994-873B-43A3-B272-65AC111F6B9A}" type="datetime1">
              <a:rPr lang="ru-RU" smtClean="0"/>
              <a:t>28.10.2014</a:t>
            </a:fld>
            <a:endParaRPr lang="ru-RU"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1"/>
          <p:cNvSpPr>
            <a:spLocks noGrp="1"/>
          </p:cNvSpPr>
          <p:nvPr>
            <p:ph type="dt" sz="half" idx="2"/>
          </p:nvPr>
        </p:nvSpPr>
        <p:spPr>
          <a:xfrm>
            <a:off x="323528" y="6520259"/>
            <a:ext cx="864096"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8B53B357-EE4A-468C-8885-F3DAB4DD6C3B}" type="datetime1">
              <a:rPr lang="ru-RU" smtClean="0"/>
              <a:t>28.10.2014</a:t>
            </a:fld>
            <a:endParaRPr lang="ru-RU"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1824"/>
            <a:ext cx="8229600" cy="1143000"/>
          </a:xfrm>
        </p:spPr>
        <p:txBody>
          <a:bodyPr/>
          <a:lstStyle>
            <a:lvl1pPr>
              <a:defRPr/>
            </a:lvl1pPr>
          </a:lstStyle>
          <a:p>
            <a:r>
              <a:rPr lang="en-US" dirty="0" smtClean="0"/>
              <a:t>Click to edit Master title style</a:t>
            </a:r>
            <a:endParaRPr lang="ru-RU" dirty="0"/>
          </a:p>
        </p:txBody>
      </p:sp>
      <p:sp>
        <p:nvSpPr>
          <p:cNvPr id="3" name="Text Placeholder 2"/>
          <p:cNvSpPr>
            <a:spLocks noGrp="1"/>
          </p:cNvSpPr>
          <p:nvPr>
            <p:ph type="body" idx="1"/>
          </p:nvPr>
        </p:nvSpPr>
        <p:spPr>
          <a:xfrm>
            <a:off x="395536" y="1502246"/>
            <a:ext cx="4040188"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95536" y="2142008"/>
            <a:ext cx="4040188"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583361" y="1502246"/>
            <a:ext cx="404177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83361" y="2142008"/>
            <a:ext cx="4041775"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1"/>
          <p:cNvSpPr>
            <a:spLocks noGrp="1"/>
          </p:cNvSpPr>
          <p:nvPr>
            <p:ph type="dt" sz="half" idx="10"/>
          </p:nvPr>
        </p:nvSpPr>
        <p:spPr>
          <a:xfrm>
            <a:off x="323528" y="6520259"/>
            <a:ext cx="864096"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E69595A4-2AEC-411B-8ECF-CF1EA919F99F}" type="datetime1">
              <a:rPr lang="ru-RU" smtClean="0"/>
              <a:t>28.10.2014</a:t>
            </a:fld>
            <a:endParaRPr lang="ru-RU"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1"/>
          <p:cNvSpPr>
            <a:spLocks noGrp="1"/>
          </p:cNvSpPr>
          <p:nvPr>
            <p:ph type="dt" sz="half" idx="2"/>
          </p:nvPr>
        </p:nvSpPr>
        <p:spPr>
          <a:xfrm>
            <a:off x="323528" y="6520259"/>
            <a:ext cx="864096"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03B7116F-CF8D-4C2D-8F8E-CFC60630392F}" type="datetime1">
              <a:rPr lang="ru-RU" smtClean="0"/>
              <a:t>28.10.2014</a:t>
            </a:fld>
            <a:endParaRPr lang="ru-RU"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323528" y="6520259"/>
            <a:ext cx="864096"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5DE9D904-5733-4E60-8D20-65A49E159169}" type="datetime1">
              <a:rPr lang="ru-RU" smtClean="0"/>
              <a:t>28.10.2014</a:t>
            </a:fld>
            <a:endParaRPr lang="ru-RU"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888255"/>
            <a:ext cx="5111750" cy="5853113"/>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2050305"/>
            <a:ext cx="3008313" cy="4691063"/>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a:xfrm>
            <a:off x="323528" y="6520259"/>
            <a:ext cx="864096"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0B975274-9543-4FD2-A8A2-9A7D9CCA13C8}" type="datetime1">
              <a:rPr lang="ru-RU" smtClean="0"/>
              <a:t>28.10.2014</a:t>
            </a:fld>
            <a:endParaRPr lang="ru-RU"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a:xfrm>
            <a:off x="323528" y="6520259"/>
            <a:ext cx="864096"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2B765D21-78B0-49CB-A93F-FB000C7B72D5}" type="datetime1">
              <a:rPr lang="ru-RU" smtClean="0"/>
              <a:t>28.10.2014</a:t>
            </a:fld>
            <a:endParaRPr lang="ru-RU"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1"/>
          <p:cNvSpPr>
            <a:spLocks noGrp="1"/>
          </p:cNvSpPr>
          <p:nvPr>
            <p:ph type="dt" sz="half" idx="2"/>
          </p:nvPr>
        </p:nvSpPr>
        <p:spPr>
          <a:xfrm>
            <a:off x="323528" y="6520259"/>
            <a:ext cx="864096"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05916B36-4905-466C-8370-BCA886455185}" type="datetime1">
              <a:rPr lang="ru-RU" smtClean="0"/>
              <a:t>28.10.2014</a:t>
            </a:fld>
            <a:endParaRPr lang="ru-RU"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53050" y="711200"/>
            <a:ext cx="1657350" cy="52927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381000" y="711200"/>
            <a:ext cx="4819650" cy="5292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1"/>
          <p:cNvSpPr>
            <a:spLocks noGrp="1"/>
          </p:cNvSpPr>
          <p:nvPr>
            <p:ph type="dt" sz="half" idx="2"/>
          </p:nvPr>
        </p:nvSpPr>
        <p:spPr>
          <a:xfrm>
            <a:off x="323528" y="6520259"/>
            <a:ext cx="864096"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C1AB87FE-0497-48B2-A683-BAADAC94943C}" type="datetime1">
              <a:rPr lang="ru-RU" smtClean="0"/>
              <a:t>28.10.2014</a:t>
            </a:fld>
            <a:endParaRPr lang="ru-RU"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711200"/>
            <a:ext cx="6542087" cy="858838"/>
          </a:xfrm>
        </p:spPr>
        <p:txBody>
          <a:bodyPr/>
          <a:lstStyle/>
          <a:p>
            <a:r>
              <a:rPr lang="en-US" smtClean="0"/>
              <a:t>Click to edit Master title style</a:t>
            </a:r>
            <a:endParaRPr lang="ru-RU"/>
          </a:p>
        </p:txBody>
      </p:sp>
      <p:sp>
        <p:nvSpPr>
          <p:cNvPr id="3" name="Table Placeholder 2"/>
          <p:cNvSpPr>
            <a:spLocks noGrp="1"/>
          </p:cNvSpPr>
          <p:nvPr>
            <p:ph type="tbl" idx="1"/>
          </p:nvPr>
        </p:nvSpPr>
        <p:spPr>
          <a:xfrm>
            <a:off x="381000" y="1827213"/>
            <a:ext cx="6629400" cy="4176712"/>
          </a:xfrm>
        </p:spPr>
        <p:txBody>
          <a:bodyPr/>
          <a:lstStyle/>
          <a:p>
            <a:pPr lvl="0"/>
            <a:endParaRPr lang="ru-RU" noProof="0" smtClean="0"/>
          </a:p>
        </p:txBody>
      </p:sp>
      <p:sp>
        <p:nvSpPr>
          <p:cNvPr id="4" name="Date Placeholder 1"/>
          <p:cNvSpPr>
            <a:spLocks noGrp="1"/>
          </p:cNvSpPr>
          <p:nvPr>
            <p:ph type="dt" sz="half" idx="2"/>
          </p:nvPr>
        </p:nvSpPr>
        <p:spPr>
          <a:xfrm>
            <a:off x="323528" y="6520259"/>
            <a:ext cx="864096"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B4965B2C-5EA8-4529-93FA-21C6023E4F2B}" type="datetime1">
              <a:rPr lang="ru-RU" smtClean="0"/>
              <a:t>28.10.2014</a:t>
            </a:fld>
            <a:endParaRPr lang="ru-RU"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323528" y="6520259"/>
            <a:ext cx="864096"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FBB9D548-F51C-44E6-8DA4-3C1D8526B1A6}" type="datetime1">
              <a:rPr lang="ru-RU" smtClean="0"/>
              <a:t>28.10.2014</a:t>
            </a:fld>
            <a:endParaRPr lang="ru-RU"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965325" y="576263"/>
            <a:ext cx="1844675" cy="457200"/>
          </a:xfrm>
          <a:prstGeom prst="rect">
            <a:avLst/>
          </a:prstGeom>
          <a:noFill/>
          <a:ln w="9525">
            <a:noFill/>
            <a:miter lim="800000"/>
            <a:headEnd/>
            <a:tailEnd/>
          </a:ln>
          <a:effectLst/>
        </p:spPr>
        <p:txBody>
          <a:bodyPr>
            <a:spAutoFit/>
          </a:bodyPr>
          <a:lstStyle/>
          <a:p>
            <a:pPr eaLnBrk="0" fontAlgn="base" hangingPunct="0">
              <a:spcBef>
                <a:spcPct val="0"/>
              </a:spcBef>
              <a:spcAft>
                <a:spcPct val="0"/>
              </a:spcAft>
              <a:defRPr/>
            </a:pPr>
            <a:endParaRPr lang="ru-RU" sz="2400">
              <a:solidFill>
                <a:srgbClr val="000000"/>
              </a:solidFill>
              <a:latin typeface="MetaNormalLFC" pitchFamily="-112" charset="-52"/>
            </a:endParaRPr>
          </a:p>
        </p:txBody>
      </p:sp>
      <p:sp>
        <p:nvSpPr>
          <p:cNvPr id="3" name="Text Box 11"/>
          <p:cNvSpPr txBox="1">
            <a:spLocks noChangeArrowheads="1"/>
          </p:cNvSpPr>
          <p:nvPr/>
        </p:nvSpPr>
        <p:spPr bwMode="auto">
          <a:xfrm>
            <a:off x="7918450" y="6411913"/>
            <a:ext cx="2449513" cy="369887"/>
          </a:xfrm>
          <a:prstGeom prst="rect">
            <a:avLst/>
          </a:prstGeom>
          <a:noFill/>
          <a:ln w="9525">
            <a:noFill/>
            <a:miter lim="800000"/>
            <a:headEnd/>
            <a:tailEnd/>
          </a:ln>
          <a:effectLst/>
        </p:spPr>
        <p:txBody>
          <a:bodyPr>
            <a:spAutoFit/>
          </a:bodyPr>
          <a:lstStyle/>
          <a:p>
            <a:pPr eaLnBrk="0" fontAlgn="base" hangingPunct="0">
              <a:spcBef>
                <a:spcPct val="0"/>
              </a:spcBef>
              <a:spcAft>
                <a:spcPct val="0"/>
              </a:spcAft>
              <a:defRPr/>
            </a:pPr>
            <a:r>
              <a:rPr lang="en-US" sz="1000" dirty="0">
                <a:solidFill>
                  <a:srgbClr val="808080"/>
                </a:solidFill>
                <a:latin typeface="MetaNormalLFC" pitchFamily="-112" charset="-52"/>
              </a:rPr>
              <a:t>VTB Capital</a:t>
            </a:r>
            <a:endParaRPr lang="en-US" sz="800" dirty="0">
              <a:solidFill>
                <a:srgbClr val="808080"/>
              </a:solidFill>
              <a:latin typeface="MetaNormalLFC" pitchFamily="-112" charset="-52"/>
            </a:endParaRPr>
          </a:p>
          <a:p>
            <a:pPr eaLnBrk="0" fontAlgn="base" hangingPunct="0">
              <a:spcBef>
                <a:spcPct val="0"/>
              </a:spcBef>
              <a:spcAft>
                <a:spcPct val="0"/>
              </a:spcAft>
              <a:defRPr/>
            </a:pPr>
            <a:endParaRPr lang="en-US" sz="800" dirty="0">
              <a:solidFill>
                <a:srgbClr val="808080"/>
              </a:solidFill>
              <a:effectLst>
                <a:outerShdw blurRad="38100" dist="38100" dir="2700000" algn="tl">
                  <a:srgbClr val="C0C0C0"/>
                </a:outerShdw>
              </a:effectLst>
              <a:latin typeface="MetaNormalLFC" pitchFamily="-112" charset="-52"/>
            </a:endParaRPr>
          </a:p>
        </p:txBody>
      </p:sp>
      <p:sp>
        <p:nvSpPr>
          <p:cNvPr id="5" name="Date Placeholder 1"/>
          <p:cNvSpPr>
            <a:spLocks noGrp="1"/>
          </p:cNvSpPr>
          <p:nvPr>
            <p:ph type="dt" sz="half" idx="2"/>
          </p:nvPr>
        </p:nvSpPr>
        <p:spPr>
          <a:xfrm>
            <a:off x="323528" y="6520259"/>
            <a:ext cx="864096"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70B90969-AB3C-4E06-8885-DD6E4F0623AC}" type="datetime1">
              <a:rPr lang="ru-RU" smtClean="0"/>
              <a:t>28.10.2014</a:t>
            </a:fld>
            <a:endParaRPr lang="ru-RU" dirty="0"/>
          </a:p>
        </p:txBody>
      </p:sp>
      <p:sp>
        <p:nvSpPr>
          <p:cNvPr id="7" name="Text Box 12"/>
          <p:cNvSpPr txBox="1">
            <a:spLocks noChangeArrowheads="1"/>
          </p:cNvSpPr>
          <p:nvPr userDrawn="1"/>
        </p:nvSpPr>
        <p:spPr bwMode="auto">
          <a:xfrm>
            <a:off x="8532440" y="6590680"/>
            <a:ext cx="792088" cy="366712"/>
          </a:xfrm>
          <a:prstGeom prst="rect">
            <a:avLst/>
          </a:prstGeom>
          <a:noFill/>
          <a:ln w="9525">
            <a:noFill/>
            <a:miter lim="800000"/>
            <a:headEnd/>
            <a:tailEnd/>
          </a:ln>
          <a:effectLst/>
        </p:spPr>
        <p:txBody>
          <a:bodyPr wrap="square">
            <a:spAutoFit/>
          </a:bodyPr>
          <a:lstStyle/>
          <a:p>
            <a:pPr eaLnBrk="0" fontAlgn="base" hangingPunct="0">
              <a:spcBef>
                <a:spcPct val="0"/>
              </a:spcBef>
              <a:spcAft>
                <a:spcPct val="0"/>
              </a:spcAft>
              <a:defRPr/>
            </a:pPr>
            <a:r>
              <a:rPr lang="en-US" sz="1000" dirty="0" smtClean="0">
                <a:solidFill>
                  <a:srgbClr val="808080"/>
                </a:solidFill>
                <a:latin typeface="MetaNormalLFC" pitchFamily="-112" charset="-52"/>
              </a:rPr>
              <a:t>Slide </a:t>
            </a:r>
            <a:fld id="{496C461E-8105-40EC-B7A0-9C5E2F1CDFBF}" type="slidenum">
              <a:rPr lang="en-US" sz="1000">
                <a:solidFill>
                  <a:srgbClr val="808080"/>
                </a:solidFill>
                <a:latin typeface="MetaNormalLFC" pitchFamily="-112" charset="-52"/>
              </a:rPr>
              <a:pPr eaLnBrk="0" fontAlgn="base" hangingPunct="0">
                <a:spcBef>
                  <a:spcPct val="0"/>
                </a:spcBef>
                <a:spcAft>
                  <a:spcPct val="0"/>
                </a:spcAft>
                <a:defRPr/>
              </a:pPr>
              <a:t>‹#›</a:t>
            </a:fld>
            <a:endParaRPr lang="en-US" sz="800" dirty="0">
              <a:solidFill>
                <a:srgbClr val="808080"/>
              </a:solidFill>
              <a:latin typeface="MetaNormalLFC" pitchFamily="-112" charset="-52"/>
            </a:endParaRPr>
          </a:p>
          <a:p>
            <a:pPr eaLnBrk="0" fontAlgn="base" hangingPunct="0">
              <a:spcBef>
                <a:spcPct val="0"/>
              </a:spcBef>
              <a:spcAft>
                <a:spcPct val="0"/>
              </a:spcAft>
              <a:defRPr/>
            </a:pPr>
            <a:endParaRPr lang="en-US" sz="800" dirty="0">
              <a:solidFill>
                <a:srgbClr val="808080"/>
              </a:solidFill>
              <a:effectLst>
                <a:outerShdw blurRad="38100" dist="38100" dir="2700000" algn="tl">
                  <a:srgbClr val="C0C0C0"/>
                </a:outerShdw>
              </a:effectLst>
              <a:latin typeface="MetaNormalLFC" pitchFamily="-112" charset="-52"/>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1"/>
          <p:cNvSpPr>
            <a:spLocks noGrp="1"/>
          </p:cNvSpPr>
          <p:nvPr>
            <p:ph type="dt" sz="half" idx="2"/>
          </p:nvPr>
        </p:nvSpPr>
        <p:spPr>
          <a:xfrm>
            <a:off x="323528" y="6520259"/>
            <a:ext cx="864096"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27124DAE-F174-4AE8-8A2A-484A2D7CDB8F}" type="datetime1">
              <a:rPr lang="ru-RU" smtClean="0"/>
              <a:t>28.10.2014</a:t>
            </a:fld>
            <a:endParaRPr lang="ru-RU"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1"/>
          <p:cNvSpPr>
            <a:spLocks noGrp="1"/>
          </p:cNvSpPr>
          <p:nvPr>
            <p:ph type="dt" sz="half" idx="2"/>
          </p:nvPr>
        </p:nvSpPr>
        <p:spPr>
          <a:xfrm>
            <a:off x="323528" y="6520259"/>
            <a:ext cx="864096"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B0AA3CAC-ADD4-42E2-9DFB-86DB7699395A}" type="datetime1">
              <a:rPr lang="ru-RU" smtClean="0"/>
              <a:t>28.10.2014</a:t>
            </a:fld>
            <a:endParaRPr lang="ru-RU" dirty="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
          <p:cNvSpPr>
            <a:spLocks noGrp="1"/>
          </p:cNvSpPr>
          <p:nvPr>
            <p:ph type="dt" sz="half" idx="2"/>
          </p:nvPr>
        </p:nvSpPr>
        <p:spPr>
          <a:xfrm>
            <a:off x="323528" y="6520259"/>
            <a:ext cx="864096"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692AD8DF-2A3A-4E26-B374-A128E742909F}" type="datetime1">
              <a:rPr lang="ru-RU" smtClean="0"/>
              <a:t>28.10.2014</a:t>
            </a:fld>
            <a:endParaRPr lang="ru-RU"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381000" y="1772816"/>
            <a:ext cx="3238500" cy="417671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ru-RU" dirty="0"/>
          </a:p>
        </p:txBody>
      </p:sp>
      <p:sp>
        <p:nvSpPr>
          <p:cNvPr id="4" name="Content Placeholder 3"/>
          <p:cNvSpPr>
            <a:spLocks noGrp="1"/>
          </p:cNvSpPr>
          <p:nvPr>
            <p:ph sz="half" idx="2"/>
          </p:nvPr>
        </p:nvSpPr>
        <p:spPr>
          <a:xfrm>
            <a:off x="3771900" y="1772816"/>
            <a:ext cx="3238500" cy="417671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1"/>
          <p:cNvSpPr>
            <a:spLocks noGrp="1"/>
          </p:cNvSpPr>
          <p:nvPr>
            <p:ph type="dt" sz="half" idx="10"/>
          </p:nvPr>
        </p:nvSpPr>
        <p:spPr>
          <a:xfrm>
            <a:off x="323528" y="6520259"/>
            <a:ext cx="864096"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EDEA165F-A057-44A1-992E-5289BAA099F4}" type="datetime1">
              <a:rPr lang="ru-RU" smtClean="0"/>
              <a:t>28.10.2014</a:t>
            </a:fld>
            <a:endParaRPr lang="ru-RU" dirty="0"/>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1824"/>
            <a:ext cx="8229600" cy="1143000"/>
          </a:xfrm>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1"/>
          <p:cNvSpPr>
            <a:spLocks noGrp="1"/>
          </p:cNvSpPr>
          <p:nvPr>
            <p:ph type="dt" sz="half" idx="10"/>
          </p:nvPr>
        </p:nvSpPr>
        <p:spPr>
          <a:xfrm>
            <a:off x="323528" y="6520259"/>
            <a:ext cx="864096"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806EC12C-0F4A-4E05-ABAC-56B20164BB75}" type="datetime1">
              <a:rPr lang="ru-RU" smtClean="0"/>
              <a:t>28.10.2014</a:t>
            </a:fld>
            <a:endParaRPr lang="ru-RU" dirty="0"/>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1"/>
          <p:cNvSpPr>
            <a:spLocks noGrp="1"/>
          </p:cNvSpPr>
          <p:nvPr>
            <p:ph type="dt" sz="half" idx="2"/>
          </p:nvPr>
        </p:nvSpPr>
        <p:spPr>
          <a:xfrm>
            <a:off x="323528" y="6520259"/>
            <a:ext cx="864096"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4E4B60AE-68C4-415E-93FA-FFB0F5C174CA}" type="datetime1">
              <a:rPr lang="ru-RU" smtClean="0"/>
              <a:t>28.10.2014</a:t>
            </a:fld>
            <a:endParaRPr lang="ru-RU" dirty="0"/>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323528" y="6520259"/>
            <a:ext cx="864096"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0A8D97F7-BA4D-4B3D-A5B8-3B5698BA3895}" type="datetime1">
              <a:rPr lang="ru-RU" smtClean="0"/>
              <a:t>28.10.2014</a:t>
            </a:fld>
            <a:endParaRPr lang="ru-RU" dirty="0"/>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836712"/>
            <a:ext cx="5111750" cy="5853113"/>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998762"/>
            <a:ext cx="3008313" cy="4691063"/>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1"/>
          <p:cNvSpPr>
            <a:spLocks noGrp="1"/>
          </p:cNvSpPr>
          <p:nvPr>
            <p:ph type="dt" sz="half" idx="10"/>
          </p:nvPr>
        </p:nvSpPr>
        <p:spPr>
          <a:xfrm>
            <a:off x="323528" y="6520259"/>
            <a:ext cx="864096"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AF440D38-5BC5-4BFC-8D3F-3BE7FB6068D4}" type="datetime1">
              <a:rPr lang="ru-RU" smtClean="0"/>
              <a:t>28.10.2014</a:t>
            </a:fld>
            <a:endParaRPr lang="ru-RU" dirty="0"/>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a:xfrm>
            <a:off x="323528" y="6520259"/>
            <a:ext cx="864096"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59B5DB11-AB5E-4C93-B0EB-DA30A2177BE8}" type="datetime1">
              <a:rPr lang="ru-RU" smtClean="0"/>
              <a:t>28.10.2014</a:t>
            </a:fld>
            <a:endParaRPr lang="ru-RU" dirty="0"/>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1"/>
          <p:cNvSpPr>
            <a:spLocks noGrp="1"/>
          </p:cNvSpPr>
          <p:nvPr>
            <p:ph type="dt" sz="half" idx="2"/>
          </p:nvPr>
        </p:nvSpPr>
        <p:spPr>
          <a:xfrm>
            <a:off x="323528" y="6520259"/>
            <a:ext cx="864096"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2C6B2CBA-2288-4C55-84E1-F5B5454CE5B7}" type="datetime1">
              <a:rPr lang="ru-RU" smtClean="0"/>
              <a:t>28.10.2014</a:t>
            </a:fld>
            <a:endParaRPr lang="ru-RU"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53050" y="711200"/>
            <a:ext cx="1657350" cy="52927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381000" y="711200"/>
            <a:ext cx="4819650" cy="5292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1"/>
          <p:cNvSpPr>
            <a:spLocks noGrp="1"/>
          </p:cNvSpPr>
          <p:nvPr>
            <p:ph type="dt" sz="half" idx="2"/>
          </p:nvPr>
        </p:nvSpPr>
        <p:spPr>
          <a:xfrm>
            <a:off x="323528" y="6520259"/>
            <a:ext cx="864096"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ABCA5630-7AB8-4284-9A39-0F16D5A11C1C}" type="datetime1">
              <a:rPr lang="ru-RU" smtClean="0"/>
              <a:t>28.10.2014</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
          <p:cNvSpPr>
            <a:spLocks noGrp="1"/>
          </p:cNvSpPr>
          <p:nvPr>
            <p:ph type="dt" sz="half" idx="2"/>
          </p:nvPr>
        </p:nvSpPr>
        <p:spPr>
          <a:xfrm>
            <a:off x="323528" y="6520259"/>
            <a:ext cx="864096"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49562341-F849-4597-8B2D-0D6FD06E4363}" type="datetime1">
              <a:rPr lang="ru-RU" smtClean="0"/>
              <a:t>28.10.2014</a:t>
            </a:fld>
            <a:endParaRPr lang="ru-RU"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711200"/>
            <a:ext cx="6542087" cy="858838"/>
          </a:xfrm>
        </p:spPr>
        <p:txBody>
          <a:bodyPr/>
          <a:lstStyle/>
          <a:p>
            <a:r>
              <a:rPr lang="en-US" smtClean="0"/>
              <a:t>Click to edit Master title style</a:t>
            </a:r>
            <a:endParaRPr lang="ru-RU"/>
          </a:p>
        </p:txBody>
      </p:sp>
      <p:sp>
        <p:nvSpPr>
          <p:cNvPr id="3" name="Table Placeholder 2"/>
          <p:cNvSpPr>
            <a:spLocks noGrp="1"/>
          </p:cNvSpPr>
          <p:nvPr>
            <p:ph type="tbl" idx="1"/>
          </p:nvPr>
        </p:nvSpPr>
        <p:spPr>
          <a:xfrm>
            <a:off x="381000" y="1827213"/>
            <a:ext cx="6629400" cy="4176712"/>
          </a:xfrm>
        </p:spPr>
        <p:txBody>
          <a:bodyPr/>
          <a:lstStyle/>
          <a:p>
            <a:pPr lvl="0"/>
            <a:endParaRPr lang="ru-RU" noProof="0" smtClean="0"/>
          </a:p>
        </p:txBody>
      </p:sp>
      <p:sp>
        <p:nvSpPr>
          <p:cNvPr id="4" name="Date Placeholder 1"/>
          <p:cNvSpPr>
            <a:spLocks noGrp="1"/>
          </p:cNvSpPr>
          <p:nvPr>
            <p:ph type="dt" sz="half" idx="2"/>
          </p:nvPr>
        </p:nvSpPr>
        <p:spPr>
          <a:xfrm>
            <a:off x="323528" y="6520259"/>
            <a:ext cx="864096"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D2F23036-20BB-425E-91AC-AD57996C4C21}" type="datetime1">
              <a:rPr lang="ru-RU" smtClean="0"/>
              <a:t>28.10.2014</a:t>
            </a:fld>
            <a:endParaRPr lang="ru-RU"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323528" y="6520259"/>
            <a:ext cx="864096"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DEF3BEE5-60BA-4573-8F97-271D63BBC46E}" type="datetime1">
              <a:rPr lang="ru-RU" smtClean="0"/>
              <a:t>28.10.2014</a:t>
            </a:fld>
            <a:endParaRPr lang="ru-RU"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965325" y="576263"/>
            <a:ext cx="1844675" cy="457200"/>
          </a:xfrm>
          <a:prstGeom prst="rect">
            <a:avLst/>
          </a:prstGeom>
          <a:noFill/>
          <a:ln w="9525">
            <a:noFill/>
            <a:miter lim="800000"/>
            <a:headEnd/>
            <a:tailEnd/>
          </a:ln>
          <a:effectLst/>
        </p:spPr>
        <p:txBody>
          <a:bodyPr>
            <a:spAutoFit/>
          </a:bodyPr>
          <a:lstStyle/>
          <a:p>
            <a:pPr eaLnBrk="0" fontAlgn="base" hangingPunct="0">
              <a:spcBef>
                <a:spcPct val="0"/>
              </a:spcBef>
              <a:spcAft>
                <a:spcPct val="0"/>
              </a:spcAft>
              <a:defRPr/>
            </a:pPr>
            <a:endParaRPr lang="ru-RU" sz="2400">
              <a:solidFill>
                <a:srgbClr val="000000"/>
              </a:solidFill>
              <a:latin typeface="MetaNormalLFC" pitchFamily="-112" charset="-52"/>
            </a:endParaRPr>
          </a:p>
        </p:txBody>
      </p:sp>
      <p:sp>
        <p:nvSpPr>
          <p:cNvPr id="4" name="Text Box 12"/>
          <p:cNvSpPr txBox="1">
            <a:spLocks noChangeArrowheads="1"/>
          </p:cNvSpPr>
          <p:nvPr/>
        </p:nvSpPr>
        <p:spPr bwMode="auto">
          <a:xfrm>
            <a:off x="373063" y="6415088"/>
            <a:ext cx="1600200" cy="366712"/>
          </a:xfrm>
          <a:prstGeom prst="rect">
            <a:avLst/>
          </a:prstGeom>
          <a:noFill/>
          <a:ln w="9525">
            <a:noFill/>
            <a:miter lim="800000"/>
            <a:headEnd/>
            <a:tailEnd/>
          </a:ln>
          <a:effectLst/>
        </p:spPr>
        <p:txBody>
          <a:bodyPr>
            <a:spAutoFit/>
          </a:bodyPr>
          <a:lstStyle/>
          <a:p>
            <a:pPr eaLnBrk="0" fontAlgn="base" hangingPunct="0">
              <a:spcBef>
                <a:spcPct val="0"/>
              </a:spcBef>
              <a:spcAft>
                <a:spcPct val="0"/>
              </a:spcAft>
              <a:defRPr/>
            </a:pPr>
            <a:r>
              <a:rPr lang="en-US" sz="1000" dirty="0">
                <a:solidFill>
                  <a:srgbClr val="808080"/>
                </a:solidFill>
                <a:latin typeface="MetaNormalLFC" pitchFamily="-112" charset="-52"/>
              </a:rPr>
              <a:t>Page </a:t>
            </a:r>
            <a:fld id="{496C461E-8105-40EC-B7A0-9C5E2F1CDFBF}" type="slidenum">
              <a:rPr lang="en-US" sz="1000">
                <a:solidFill>
                  <a:srgbClr val="808080"/>
                </a:solidFill>
                <a:latin typeface="MetaNormalLFC" pitchFamily="-112" charset="-52"/>
              </a:rPr>
              <a:pPr eaLnBrk="0" fontAlgn="base" hangingPunct="0">
                <a:spcBef>
                  <a:spcPct val="0"/>
                </a:spcBef>
                <a:spcAft>
                  <a:spcPct val="0"/>
                </a:spcAft>
                <a:defRPr/>
              </a:pPr>
              <a:t>‹#›</a:t>
            </a:fld>
            <a:endParaRPr lang="en-US" sz="800" dirty="0">
              <a:solidFill>
                <a:srgbClr val="808080"/>
              </a:solidFill>
              <a:latin typeface="MetaNormalLFC" pitchFamily="-112" charset="-52"/>
            </a:endParaRPr>
          </a:p>
          <a:p>
            <a:pPr eaLnBrk="0" fontAlgn="base" hangingPunct="0">
              <a:spcBef>
                <a:spcPct val="0"/>
              </a:spcBef>
              <a:spcAft>
                <a:spcPct val="0"/>
              </a:spcAft>
              <a:defRPr/>
            </a:pPr>
            <a:endParaRPr lang="en-US" sz="800" dirty="0">
              <a:solidFill>
                <a:srgbClr val="808080"/>
              </a:solidFill>
              <a:effectLst>
                <a:outerShdw blurRad="38100" dist="38100" dir="2700000" algn="tl">
                  <a:srgbClr val="C0C0C0"/>
                </a:outerShdw>
              </a:effectLst>
              <a:latin typeface="MetaNormalLFC" pitchFamily="-112" charset="-52"/>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381000" y="1827213"/>
            <a:ext cx="3238500" cy="417671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3771900" y="1827213"/>
            <a:ext cx="3238500" cy="417671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73832"/>
            <a:ext cx="8229600" cy="1143000"/>
          </a:xfrm>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6856" y="744239"/>
            <a:ext cx="3008313" cy="1162050"/>
          </a:xfrm>
        </p:spPr>
        <p:txBody>
          <a:bodyPr anchor="b"/>
          <a:lstStyle>
            <a:lvl1pPr algn="l">
              <a:defRPr sz="1800" b="1"/>
            </a:lvl1pPr>
          </a:lstStyle>
          <a:p>
            <a:r>
              <a:rPr lang="en-US" dirty="0" smtClean="0"/>
              <a:t>Click to edit Master title style</a:t>
            </a:r>
            <a:endParaRPr lang="ru-RU" dirty="0"/>
          </a:p>
        </p:txBody>
      </p:sp>
      <p:sp>
        <p:nvSpPr>
          <p:cNvPr id="3" name="Content Placeholder 2"/>
          <p:cNvSpPr>
            <a:spLocks noGrp="1"/>
          </p:cNvSpPr>
          <p:nvPr>
            <p:ph idx="1"/>
          </p:nvPr>
        </p:nvSpPr>
        <p:spPr>
          <a:xfrm>
            <a:off x="3564706" y="744239"/>
            <a:ext cx="5111750" cy="5853113"/>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46856" y="1906289"/>
            <a:ext cx="3008313" cy="4691063"/>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381000" y="1827213"/>
            <a:ext cx="3238500" cy="417671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3771900" y="1827213"/>
            <a:ext cx="3238500" cy="417671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1"/>
          <p:cNvSpPr>
            <a:spLocks noGrp="1"/>
          </p:cNvSpPr>
          <p:nvPr>
            <p:ph type="dt" sz="half" idx="10"/>
          </p:nvPr>
        </p:nvSpPr>
        <p:spPr>
          <a:xfrm>
            <a:off x="323528" y="6520259"/>
            <a:ext cx="864096"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B486D7B5-4B5A-4332-ACC4-D08B0CE009B9}" type="datetime1">
              <a:rPr lang="ru-RU" smtClean="0"/>
              <a:t>28.10.2014</a:t>
            </a:fld>
            <a:endParaRPr lang="ru-RU"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53050" y="711200"/>
            <a:ext cx="1657350" cy="52927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381000" y="711200"/>
            <a:ext cx="4819650" cy="5292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711200"/>
            <a:ext cx="6542087" cy="858838"/>
          </a:xfrm>
        </p:spPr>
        <p:txBody>
          <a:bodyPr/>
          <a:lstStyle/>
          <a:p>
            <a:r>
              <a:rPr lang="en-US" smtClean="0"/>
              <a:t>Click to edit Master title style</a:t>
            </a:r>
            <a:endParaRPr lang="ru-RU"/>
          </a:p>
        </p:txBody>
      </p:sp>
      <p:sp>
        <p:nvSpPr>
          <p:cNvPr id="3" name="Table Placeholder 2"/>
          <p:cNvSpPr>
            <a:spLocks noGrp="1"/>
          </p:cNvSpPr>
          <p:nvPr>
            <p:ph type="tbl" idx="1"/>
          </p:nvPr>
        </p:nvSpPr>
        <p:spPr>
          <a:xfrm>
            <a:off x="381000" y="1827213"/>
            <a:ext cx="6629400" cy="4176712"/>
          </a:xfrm>
        </p:spPr>
        <p:txBody>
          <a:bodyPr/>
          <a:lstStyle/>
          <a:p>
            <a:pPr lvl="0"/>
            <a:endParaRPr lang="ru-RU" noProof="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1824"/>
            <a:ext cx="8229600" cy="1143000"/>
          </a:xfrm>
        </p:spPr>
        <p:txBody>
          <a:bodyPr/>
          <a:lstStyle>
            <a:lvl1pPr>
              <a:defRPr/>
            </a:lvl1pPr>
          </a:lstStyle>
          <a:p>
            <a:r>
              <a:rPr lang="en-US" dirty="0" smtClean="0"/>
              <a:t>Click to edit Master title style</a:t>
            </a:r>
            <a:endParaRPr lang="ru-R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1"/>
          <p:cNvSpPr>
            <a:spLocks noGrp="1"/>
          </p:cNvSpPr>
          <p:nvPr>
            <p:ph type="dt" sz="half" idx="10"/>
          </p:nvPr>
        </p:nvSpPr>
        <p:spPr>
          <a:xfrm>
            <a:off x="323528" y="6520259"/>
            <a:ext cx="864096"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A6D1C6C7-067D-438E-87CE-DBBDA3224566}" type="datetime1">
              <a:rPr lang="ru-RU" smtClean="0"/>
              <a:t>28.10.2014</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1"/>
          <p:cNvSpPr>
            <a:spLocks noGrp="1"/>
          </p:cNvSpPr>
          <p:nvPr>
            <p:ph type="dt" sz="half" idx="2"/>
          </p:nvPr>
        </p:nvSpPr>
        <p:spPr>
          <a:xfrm>
            <a:off x="323528" y="6520259"/>
            <a:ext cx="864096"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27F0BF47-D120-4FE9-BB4F-94951C82637F}" type="datetime1">
              <a:rPr lang="ru-RU" smtClean="0"/>
              <a:t>28.10.2014</a:t>
            </a:fld>
            <a:endParaRPr lang="ru-RU"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323528" y="6520259"/>
            <a:ext cx="864096"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8C1C0F67-A59B-4EAD-9C22-EFD7E4D90C43}" type="datetime1">
              <a:rPr lang="ru-RU" smtClean="0"/>
              <a:t>28.10.2014</a:t>
            </a:fld>
            <a:endParaRPr lang="ru-RU"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3008313" cy="1162050"/>
          </a:xfrm>
        </p:spPr>
        <p:txBody>
          <a:bodyPr anchor="b"/>
          <a:lstStyle>
            <a:lvl1pPr algn="l">
              <a:defRPr sz="1800" b="1"/>
            </a:lvl1pPr>
          </a:lstStyle>
          <a:p>
            <a:r>
              <a:rPr lang="en-US" smtClean="0"/>
              <a:t>Click to edit Master title style</a:t>
            </a:r>
            <a:endParaRPr lang="ru-RU"/>
          </a:p>
        </p:txBody>
      </p:sp>
      <p:sp>
        <p:nvSpPr>
          <p:cNvPr id="3" name="Content Placeholder 2"/>
          <p:cNvSpPr>
            <a:spLocks noGrp="1"/>
          </p:cNvSpPr>
          <p:nvPr>
            <p:ph idx="1"/>
          </p:nvPr>
        </p:nvSpPr>
        <p:spPr>
          <a:xfrm>
            <a:off x="3575050" y="908720"/>
            <a:ext cx="5111750" cy="5853113"/>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2070770"/>
            <a:ext cx="3008313" cy="4691063"/>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a:xfrm>
            <a:off x="323528" y="6520259"/>
            <a:ext cx="864096"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FFE2DBC2-DCCD-40BC-863B-7769F781C944}" type="datetime1">
              <a:rPr lang="ru-RU" smtClean="0"/>
              <a:t>28.10.2014</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jpe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1.jpe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1.jpe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Grp="1" noChangeArrowheads="1"/>
          </p:cNvSpPr>
          <p:nvPr>
            <p:ph type="body" idx="1"/>
          </p:nvPr>
        </p:nvSpPr>
        <p:spPr bwMode="auto">
          <a:xfrm>
            <a:off x="395536" y="1700808"/>
            <a:ext cx="6629400" cy="4176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sp>
        <p:nvSpPr>
          <p:cNvPr id="1027" name="Rectangle 13"/>
          <p:cNvSpPr>
            <a:spLocks noGrp="1" noChangeArrowheads="1"/>
          </p:cNvSpPr>
          <p:nvPr>
            <p:ph type="title"/>
          </p:nvPr>
        </p:nvSpPr>
        <p:spPr bwMode="auto">
          <a:xfrm>
            <a:off x="468313" y="711200"/>
            <a:ext cx="6542087" cy="8588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ru-RU" smtClean="0"/>
              <a:t>Click to edit Master title style</a:t>
            </a:r>
          </a:p>
        </p:txBody>
      </p:sp>
      <p:pic>
        <p:nvPicPr>
          <p:cNvPr id="6" name="Picture 5" descr="working-slide.jpg"/>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0" y="0"/>
            <a:ext cx="9144000" cy="790575"/>
          </a:xfrm>
          <a:prstGeom prst="rect">
            <a:avLst/>
          </a:prstGeom>
        </p:spPr>
      </p:pic>
      <p:sp>
        <p:nvSpPr>
          <p:cNvPr id="8" name="Date Placeholder 1"/>
          <p:cNvSpPr>
            <a:spLocks noGrp="1"/>
          </p:cNvSpPr>
          <p:nvPr>
            <p:ph type="dt" sz="half" idx="2"/>
          </p:nvPr>
        </p:nvSpPr>
        <p:spPr>
          <a:xfrm>
            <a:off x="323528" y="6520259"/>
            <a:ext cx="864096"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837C81B8-1381-4B15-B68F-C30209C06693}" type="datetime1">
              <a:rPr lang="ru-RU" smtClean="0"/>
              <a:t>28.10.2014</a:t>
            </a:fld>
            <a:endParaRPr lang="ru-RU" dirty="0"/>
          </a:p>
        </p:txBody>
      </p:sp>
      <p:sp>
        <p:nvSpPr>
          <p:cNvPr id="9" name="Text Box 12"/>
          <p:cNvSpPr txBox="1">
            <a:spLocks noChangeArrowheads="1"/>
          </p:cNvSpPr>
          <p:nvPr userDrawn="1"/>
        </p:nvSpPr>
        <p:spPr bwMode="auto">
          <a:xfrm>
            <a:off x="8532440" y="6590680"/>
            <a:ext cx="792088" cy="366712"/>
          </a:xfrm>
          <a:prstGeom prst="rect">
            <a:avLst/>
          </a:prstGeom>
          <a:noFill/>
          <a:ln w="9525">
            <a:noFill/>
            <a:miter lim="800000"/>
            <a:headEnd/>
            <a:tailEnd/>
          </a:ln>
          <a:effectLst/>
        </p:spPr>
        <p:txBody>
          <a:bodyPr wrap="square">
            <a:spAutoFit/>
          </a:bodyPr>
          <a:lstStyle/>
          <a:p>
            <a:pPr eaLnBrk="0" fontAlgn="base" hangingPunct="0">
              <a:spcBef>
                <a:spcPct val="0"/>
              </a:spcBef>
              <a:spcAft>
                <a:spcPct val="0"/>
              </a:spcAft>
              <a:defRPr/>
            </a:pPr>
            <a:r>
              <a:rPr lang="en-US" sz="1000" dirty="0" smtClean="0">
                <a:solidFill>
                  <a:srgbClr val="808080"/>
                </a:solidFill>
                <a:latin typeface="MetaNormalLFC" pitchFamily="-112" charset="-52"/>
              </a:rPr>
              <a:t>Slide </a:t>
            </a:r>
            <a:fld id="{496C461E-8105-40EC-B7A0-9C5E2F1CDFBF}" type="slidenum">
              <a:rPr lang="en-US" sz="1000">
                <a:solidFill>
                  <a:srgbClr val="808080"/>
                </a:solidFill>
                <a:latin typeface="MetaNormalLFC" pitchFamily="-112" charset="-52"/>
              </a:rPr>
              <a:pPr eaLnBrk="0" fontAlgn="base" hangingPunct="0">
                <a:spcBef>
                  <a:spcPct val="0"/>
                </a:spcBef>
                <a:spcAft>
                  <a:spcPct val="0"/>
                </a:spcAft>
                <a:defRPr/>
              </a:pPr>
              <a:t>‹#›</a:t>
            </a:fld>
            <a:endParaRPr lang="en-US" sz="800" dirty="0">
              <a:solidFill>
                <a:srgbClr val="808080"/>
              </a:solidFill>
              <a:latin typeface="MetaNormalLFC" pitchFamily="-112" charset="-52"/>
            </a:endParaRPr>
          </a:p>
          <a:p>
            <a:pPr eaLnBrk="0" fontAlgn="base" hangingPunct="0">
              <a:spcBef>
                <a:spcPct val="0"/>
              </a:spcBef>
              <a:spcAft>
                <a:spcPct val="0"/>
              </a:spcAft>
              <a:defRPr/>
            </a:pPr>
            <a:endParaRPr lang="en-US" sz="800" dirty="0">
              <a:solidFill>
                <a:srgbClr val="808080"/>
              </a:solidFill>
              <a:effectLst>
                <a:outerShdw blurRad="38100" dist="38100" dir="2700000" algn="tl">
                  <a:srgbClr val="C0C0C0"/>
                </a:outerShdw>
              </a:effectLst>
              <a:latin typeface="MetaNormalLFC" pitchFamily="-112" charset="-5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703"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Lst>
  <p:timing>
    <p:tnLst>
      <p:par>
        <p:cTn id="1" dur="indefinite" restart="never" nodeType="tmRoot"/>
      </p:par>
    </p:tnLst>
  </p:timing>
  <p:hf sldNum="0" hdr="0" ftr="0"/>
  <p:txStyles>
    <p:titleStyle>
      <a:lvl1pPr algn="l" rtl="0" eaLnBrk="0" fontAlgn="base" hangingPunct="0">
        <a:spcBef>
          <a:spcPct val="0"/>
        </a:spcBef>
        <a:spcAft>
          <a:spcPct val="0"/>
        </a:spcAft>
        <a:defRPr sz="2400" i="1">
          <a:solidFill>
            <a:srgbClr val="0A2973"/>
          </a:solidFill>
          <a:latin typeface="+mj-lt"/>
          <a:ea typeface="+mj-ea"/>
          <a:cs typeface="+mj-cs"/>
        </a:defRPr>
      </a:lvl1pPr>
      <a:lvl2pPr algn="l" rtl="0" eaLnBrk="0" fontAlgn="base" hangingPunct="0">
        <a:spcBef>
          <a:spcPct val="0"/>
        </a:spcBef>
        <a:spcAft>
          <a:spcPct val="0"/>
        </a:spcAft>
        <a:defRPr sz="2400" i="1">
          <a:solidFill>
            <a:srgbClr val="0A2973"/>
          </a:solidFill>
          <a:latin typeface="Arial" charset="0"/>
        </a:defRPr>
      </a:lvl2pPr>
      <a:lvl3pPr algn="l" rtl="0" eaLnBrk="0" fontAlgn="base" hangingPunct="0">
        <a:spcBef>
          <a:spcPct val="0"/>
        </a:spcBef>
        <a:spcAft>
          <a:spcPct val="0"/>
        </a:spcAft>
        <a:defRPr sz="2400" i="1">
          <a:solidFill>
            <a:srgbClr val="0A2973"/>
          </a:solidFill>
          <a:latin typeface="Arial" charset="0"/>
        </a:defRPr>
      </a:lvl3pPr>
      <a:lvl4pPr algn="l" rtl="0" eaLnBrk="0" fontAlgn="base" hangingPunct="0">
        <a:spcBef>
          <a:spcPct val="0"/>
        </a:spcBef>
        <a:spcAft>
          <a:spcPct val="0"/>
        </a:spcAft>
        <a:defRPr sz="2400" i="1">
          <a:solidFill>
            <a:srgbClr val="0A2973"/>
          </a:solidFill>
          <a:latin typeface="Arial" charset="0"/>
        </a:defRPr>
      </a:lvl4pPr>
      <a:lvl5pPr algn="l" rtl="0" eaLnBrk="0" fontAlgn="base" hangingPunct="0">
        <a:spcBef>
          <a:spcPct val="0"/>
        </a:spcBef>
        <a:spcAft>
          <a:spcPct val="0"/>
        </a:spcAft>
        <a:defRPr sz="2400" i="1">
          <a:solidFill>
            <a:srgbClr val="0A2973"/>
          </a:solidFill>
          <a:latin typeface="Arial" charset="0"/>
        </a:defRPr>
      </a:lvl5pPr>
      <a:lvl6pPr marL="457200" algn="l" rtl="0" fontAlgn="base">
        <a:spcBef>
          <a:spcPct val="0"/>
        </a:spcBef>
        <a:spcAft>
          <a:spcPct val="0"/>
        </a:spcAft>
        <a:defRPr sz="2400" i="1">
          <a:solidFill>
            <a:srgbClr val="0A2973"/>
          </a:solidFill>
          <a:latin typeface="Arial" charset="0"/>
        </a:defRPr>
      </a:lvl6pPr>
      <a:lvl7pPr marL="914400" algn="l" rtl="0" fontAlgn="base">
        <a:spcBef>
          <a:spcPct val="0"/>
        </a:spcBef>
        <a:spcAft>
          <a:spcPct val="0"/>
        </a:spcAft>
        <a:defRPr sz="2400" i="1">
          <a:solidFill>
            <a:srgbClr val="0A2973"/>
          </a:solidFill>
          <a:latin typeface="Arial" charset="0"/>
        </a:defRPr>
      </a:lvl7pPr>
      <a:lvl8pPr marL="1371600" algn="l" rtl="0" fontAlgn="base">
        <a:spcBef>
          <a:spcPct val="0"/>
        </a:spcBef>
        <a:spcAft>
          <a:spcPct val="0"/>
        </a:spcAft>
        <a:defRPr sz="2400" i="1">
          <a:solidFill>
            <a:srgbClr val="0A2973"/>
          </a:solidFill>
          <a:latin typeface="Arial" charset="0"/>
        </a:defRPr>
      </a:lvl8pPr>
      <a:lvl9pPr marL="1828800" algn="l" rtl="0" fontAlgn="base">
        <a:spcBef>
          <a:spcPct val="0"/>
        </a:spcBef>
        <a:spcAft>
          <a:spcPct val="0"/>
        </a:spcAft>
        <a:defRPr sz="2400" i="1">
          <a:solidFill>
            <a:srgbClr val="0A2973"/>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a:solidFill>
            <a:srgbClr val="0A2973"/>
          </a:solidFill>
          <a:latin typeface="+mn-lt"/>
          <a:ea typeface="+mn-ea"/>
          <a:cs typeface="+mn-cs"/>
        </a:defRPr>
      </a:lvl1pPr>
      <a:lvl2pPr marL="400050" indent="-285750" algn="l" rtl="0" eaLnBrk="0" fontAlgn="base" hangingPunct="0">
        <a:spcBef>
          <a:spcPct val="20000"/>
        </a:spcBef>
        <a:spcAft>
          <a:spcPct val="0"/>
        </a:spcAft>
        <a:buFont typeface="Wingdings" pitchFamily="2" charset="2"/>
        <a:buChar char="§"/>
        <a:defRPr>
          <a:solidFill>
            <a:srgbClr val="0A2973"/>
          </a:solidFill>
          <a:latin typeface="+mn-lt"/>
        </a:defRPr>
      </a:lvl2pPr>
      <a:lvl3pPr marL="742950" indent="-228600" algn="l" rtl="0" eaLnBrk="0" fontAlgn="base" hangingPunct="0">
        <a:spcBef>
          <a:spcPct val="20000"/>
        </a:spcBef>
        <a:spcAft>
          <a:spcPct val="0"/>
        </a:spcAft>
        <a:buFont typeface="Wingdings" pitchFamily="2" charset="2"/>
        <a:buChar char="§"/>
        <a:defRPr>
          <a:solidFill>
            <a:srgbClr val="0A2973"/>
          </a:solidFill>
          <a:latin typeface="+mn-lt"/>
        </a:defRPr>
      </a:lvl3pPr>
      <a:lvl4pPr marL="1085850" indent="-228600" algn="l" rtl="0" eaLnBrk="0" fontAlgn="base" hangingPunct="0">
        <a:spcBef>
          <a:spcPct val="20000"/>
        </a:spcBef>
        <a:spcAft>
          <a:spcPct val="0"/>
        </a:spcAft>
        <a:buFont typeface="Wingdings" pitchFamily="2" charset="2"/>
        <a:buChar char="§"/>
        <a:defRPr>
          <a:solidFill>
            <a:srgbClr val="0A2973"/>
          </a:solidFill>
          <a:latin typeface="+mn-lt"/>
        </a:defRPr>
      </a:lvl4pPr>
      <a:lvl5pPr marL="1428750" indent="-228600" algn="l" rtl="0" eaLnBrk="0" fontAlgn="base" hangingPunct="0">
        <a:spcBef>
          <a:spcPct val="20000"/>
        </a:spcBef>
        <a:spcAft>
          <a:spcPct val="0"/>
        </a:spcAft>
        <a:buFont typeface="Wingdings" pitchFamily="2" charset="2"/>
        <a:buChar char="§"/>
        <a:defRPr>
          <a:solidFill>
            <a:srgbClr val="0A2973"/>
          </a:solidFill>
          <a:latin typeface="+mn-lt"/>
        </a:defRPr>
      </a:lvl5pPr>
      <a:lvl6pPr marL="1885950" indent="-228600" algn="l" rtl="0" fontAlgn="base">
        <a:spcBef>
          <a:spcPct val="20000"/>
        </a:spcBef>
        <a:spcAft>
          <a:spcPct val="0"/>
        </a:spcAft>
        <a:buChar char="»"/>
        <a:defRPr>
          <a:solidFill>
            <a:srgbClr val="0A2973"/>
          </a:solidFill>
          <a:latin typeface="+mn-lt"/>
        </a:defRPr>
      </a:lvl6pPr>
      <a:lvl7pPr marL="2343150" indent="-228600" algn="l" rtl="0" fontAlgn="base">
        <a:spcBef>
          <a:spcPct val="20000"/>
        </a:spcBef>
        <a:spcAft>
          <a:spcPct val="0"/>
        </a:spcAft>
        <a:buChar char="»"/>
        <a:defRPr>
          <a:solidFill>
            <a:srgbClr val="0A2973"/>
          </a:solidFill>
          <a:latin typeface="+mn-lt"/>
        </a:defRPr>
      </a:lvl7pPr>
      <a:lvl8pPr marL="2800350" indent="-228600" algn="l" rtl="0" fontAlgn="base">
        <a:spcBef>
          <a:spcPct val="20000"/>
        </a:spcBef>
        <a:spcAft>
          <a:spcPct val="0"/>
        </a:spcAft>
        <a:buChar char="»"/>
        <a:defRPr>
          <a:solidFill>
            <a:srgbClr val="0A2973"/>
          </a:solidFill>
          <a:latin typeface="+mn-lt"/>
        </a:defRPr>
      </a:lvl8pPr>
      <a:lvl9pPr marL="3257550" indent="-228600" algn="l" rtl="0" fontAlgn="base">
        <a:spcBef>
          <a:spcPct val="20000"/>
        </a:spcBef>
        <a:spcAft>
          <a:spcPct val="0"/>
        </a:spcAft>
        <a:buChar char="»"/>
        <a:defRPr>
          <a:solidFill>
            <a:srgbClr val="0A2973"/>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Grp="1" noChangeArrowheads="1"/>
          </p:cNvSpPr>
          <p:nvPr>
            <p:ph type="body" idx="1"/>
          </p:nvPr>
        </p:nvSpPr>
        <p:spPr bwMode="auto">
          <a:xfrm>
            <a:off x="381000" y="1700808"/>
            <a:ext cx="6629400" cy="4176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sp>
        <p:nvSpPr>
          <p:cNvPr id="1027" name="Rectangle 13"/>
          <p:cNvSpPr>
            <a:spLocks noGrp="1" noChangeArrowheads="1"/>
          </p:cNvSpPr>
          <p:nvPr>
            <p:ph type="title"/>
          </p:nvPr>
        </p:nvSpPr>
        <p:spPr bwMode="auto">
          <a:xfrm>
            <a:off x="468313" y="711200"/>
            <a:ext cx="6542087" cy="8588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ru-RU" smtClean="0"/>
              <a:t>Click to edit Master title style</a:t>
            </a:r>
          </a:p>
        </p:txBody>
      </p:sp>
      <p:pic>
        <p:nvPicPr>
          <p:cNvPr id="5" name="Picture 4" descr="working-slide.jp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0" y="0"/>
            <a:ext cx="9144000" cy="790575"/>
          </a:xfrm>
          <a:prstGeom prst="rect">
            <a:avLst/>
          </a:prstGeom>
        </p:spPr>
      </p:pic>
      <p:sp>
        <p:nvSpPr>
          <p:cNvPr id="6" name="Date Placeholder 1"/>
          <p:cNvSpPr>
            <a:spLocks noGrp="1"/>
          </p:cNvSpPr>
          <p:nvPr>
            <p:ph type="dt" sz="half" idx="2"/>
          </p:nvPr>
        </p:nvSpPr>
        <p:spPr>
          <a:xfrm>
            <a:off x="323528" y="6520259"/>
            <a:ext cx="864096"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F45BA2BA-ED66-48A0-BB9B-1C7A31CEF735}" type="datetime1">
              <a:rPr lang="ru-RU" smtClean="0"/>
              <a:t>28.10.2014</a:t>
            </a:fld>
            <a:endParaRPr lang="ru-RU" dirty="0"/>
          </a:p>
        </p:txBody>
      </p:sp>
      <p:sp>
        <p:nvSpPr>
          <p:cNvPr id="8" name="Text Box 12"/>
          <p:cNvSpPr txBox="1">
            <a:spLocks noChangeArrowheads="1"/>
          </p:cNvSpPr>
          <p:nvPr userDrawn="1"/>
        </p:nvSpPr>
        <p:spPr bwMode="auto">
          <a:xfrm>
            <a:off x="8532440" y="6590680"/>
            <a:ext cx="792088" cy="366712"/>
          </a:xfrm>
          <a:prstGeom prst="rect">
            <a:avLst/>
          </a:prstGeom>
          <a:noFill/>
          <a:ln w="9525">
            <a:noFill/>
            <a:miter lim="800000"/>
            <a:headEnd/>
            <a:tailEnd/>
          </a:ln>
          <a:effectLst/>
        </p:spPr>
        <p:txBody>
          <a:bodyPr wrap="square">
            <a:spAutoFit/>
          </a:bodyPr>
          <a:lstStyle/>
          <a:p>
            <a:pPr eaLnBrk="0" fontAlgn="base" hangingPunct="0">
              <a:spcBef>
                <a:spcPct val="0"/>
              </a:spcBef>
              <a:spcAft>
                <a:spcPct val="0"/>
              </a:spcAft>
              <a:defRPr/>
            </a:pPr>
            <a:r>
              <a:rPr lang="en-US" sz="1000" dirty="0" smtClean="0">
                <a:solidFill>
                  <a:srgbClr val="808080"/>
                </a:solidFill>
                <a:latin typeface="MetaNormalLFC" pitchFamily="-112" charset="-52"/>
              </a:rPr>
              <a:t>Slide </a:t>
            </a:r>
            <a:fld id="{496C461E-8105-40EC-B7A0-9C5E2F1CDFBF}" type="slidenum">
              <a:rPr lang="en-US" sz="1000">
                <a:solidFill>
                  <a:srgbClr val="808080"/>
                </a:solidFill>
                <a:latin typeface="MetaNormalLFC" pitchFamily="-112" charset="-52"/>
              </a:rPr>
              <a:pPr eaLnBrk="0" fontAlgn="base" hangingPunct="0">
                <a:spcBef>
                  <a:spcPct val="0"/>
                </a:spcBef>
                <a:spcAft>
                  <a:spcPct val="0"/>
                </a:spcAft>
                <a:defRPr/>
              </a:pPr>
              <a:t>‹#›</a:t>
            </a:fld>
            <a:endParaRPr lang="en-US" sz="800" dirty="0">
              <a:solidFill>
                <a:srgbClr val="808080"/>
              </a:solidFill>
              <a:latin typeface="MetaNormalLFC" pitchFamily="-112" charset="-52"/>
            </a:endParaRPr>
          </a:p>
          <a:p>
            <a:pPr eaLnBrk="0" fontAlgn="base" hangingPunct="0">
              <a:spcBef>
                <a:spcPct val="0"/>
              </a:spcBef>
              <a:spcAft>
                <a:spcPct val="0"/>
              </a:spcAft>
              <a:defRPr/>
            </a:pPr>
            <a:endParaRPr lang="en-US" sz="800" dirty="0">
              <a:solidFill>
                <a:srgbClr val="808080"/>
              </a:solidFill>
              <a:effectLst>
                <a:outerShdw blurRad="38100" dist="38100" dir="2700000" algn="tl">
                  <a:srgbClr val="C0C0C0"/>
                </a:outerShdw>
              </a:effectLst>
              <a:latin typeface="MetaNormalLFC" pitchFamily="-112" charset="-52"/>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iming>
    <p:tnLst>
      <p:par>
        <p:cTn id="1" dur="indefinite" restart="never" nodeType="tmRoot"/>
      </p:par>
    </p:tnLst>
  </p:timing>
  <p:hf sldNum="0" hdr="0" ftr="0"/>
  <p:txStyles>
    <p:titleStyle>
      <a:lvl1pPr algn="l" rtl="0" eaLnBrk="0" fontAlgn="base" hangingPunct="0">
        <a:spcBef>
          <a:spcPct val="0"/>
        </a:spcBef>
        <a:spcAft>
          <a:spcPct val="0"/>
        </a:spcAft>
        <a:defRPr sz="2400" i="1">
          <a:solidFill>
            <a:srgbClr val="0A2973"/>
          </a:solidFill>
          <a:latin typeface="+mj-lt"/>
          <a:ea typeface="+mj-ea"/>
          <a:cs typeface="+mj-cs"/>
        </a:defRPr>
      </a:lvl1pPr>
      <a:lvl2pPr algn="l" rtl="0" eaLnBrk="0" fontAlgn="base" hangingPunct="0">
        <a:spcBef>
          <a:spcPct val="0"/>
        </a:spcBef>
        <a:spcAft>
          <a:spcPct val="0"/>
        </a:spcAft>
        <a:defRPr sz="2400" i="1">
          <a:solidFill>
            <a:srgbClr val="0A2973"/>
          </a:solidFill>
          <a:latin typeface="Arial" charset="0"/>
        </a:defRPr>
      </a:lvl2pPr>
      <a:lvl3pPr algn="l" rtl="0" eaLnBrk="0" fontAlgn="base" hangingPunct="0">
        <a:spcBef>
          <a:spcPct val="0"/>
        </a:spcBef>
        <a:spcAft>
          <a:spcPct val="0"/>
        </a:spcAft>
        <a:defRPr sz="2400" i="1">
          <a:solidFill>
            <a:srgbClr val="0A2973"/>
          </a:solidFill>
          <a:latin typeface="Arial" charset="0"/>
        </a:defRPr>
      </a:lvl3pPr>
      <a:lvl4pPr algn="l" rtl="0" eaLnBrk="0" fontAlgn="base" hangingPunct="0">
        <a:spcBef>
          <a:spcPct val="0"/>
        </a:spcBef>
        <a:spcAft>
          <a:spcPct val="0"/>
        </a:spcAft>
        <a:defRPr sz="2400" i="1">
          <a:solidFill>
            <a:srgbClr val="0A2973"/>
          </a:solidFill>
          <a:latin typeface="Arial" charset="0"/>
        </a:defRPr>
      </a:lvl4pPr>
      <a:lvl5pPr algn="l" rtl="0" eaLnBrk="0" fontAlgn="base" hangingPunct="0">
        <a:spcBef>
          <a:spcPct val="0"/>
        </a:spcBef>
        <a:spcAft>
          <a:spcPct val="0"/>
        </a:spcAft>
        <a:defRPr sz="2400" i="1">
          <a:solidFill>
            <a:srgbClr val="0A2973"/>
          </a:solidFill>
          <a:latin typeface="Arial" charset="0"/>
        </a:defRPr>
      </a:lvl5pPr>
      <a:lvl6pPr marL="457200" algn="l" rtl="0" fontAlgn="base">
        <a:spcBef>
          <a:spcPct val="0"/>
        </a:spcBef>
        <a:spcAft>
          <a:spcPct val="0"/>
        </a:spcAft>
        <a:defRPr sz="2400" i="1">
          <a:solidFill>
            <a:srgbClr val="0A2973"/>
          </a:solidFill>
          <a:latin typeface="Arial" charset="0"/>
        </a:defRPr>
      </a:lvl6pPr>
      <a:lvl7pPr marL="914400" algn="l" rtl="0" fontAlgn="base">
        <a:spcBef>
          <a:spcPct val="0"/>
        </a:spcBef>
        <a:spcAft>
          <a:spcPct val="0"/>
        </a:spcAft>
        <a:defRPr sz="2400" i="1">
          <a:solidFill>
            <a:srgbClr val="0A2973"/>
          </a:solidFill>
          <a:latin typeface="Arial" charset="0"/>
        </a:defRPr>
      </a:lvl7pPr>
      <a:lvl8pPr marL="1371600" algn="l" rtl="0" fontAlgn="base">
        <a:spcBef>
          <a:spcPct val="0"/>
        </a:spcBef>
        <a:spcAft>
          <a:spcPct val="0"/>
        </a:spcAft>
        <a:defRPr sz="2400" i="1">
          <a:solidFill>
            <a:srgbClr val="0A2973"/>
          </a:solidFill>
          <a:latin typeface="Arial" charset="0"/>
        </a:defRPr>
      </a:lvl8pPr>
      <a:lvl9pPr marL="1828800" algn="l" rtl="0" fontAlgn="base">
        <a:spcBef>
          <a:spcPct val="0"/>
        </a:spcBef>
        <a:spcAft>
          <a:spcPct val="0"/>
        </a:spcAft>
        <a:defRPr sz="2400" i="1">
          <a:solidFill>
            <a:srgbClr val="0A2973"/>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1800">
          <a:solidFill>
            <a:srgbClr val="0A2973"/>
          </a:solidFill>
          <a:latin typeface="+mn-lt"/>
          <a:ea typeface="+mn-ea"/>
          <a:cs typeface="+mn-cs"/>
        </a:defRPr>
      </a:lvl1pPr>
      <a:lvl2pPr marL="400050" indent="-285750" algn="l" rtl="0" eaLnBrk="0" fontAlgn="base" hangingPunct="0">
        <a:spcBef>
          <a:spcPct val="20000"/>
        </a:spcBef>
        <a:spcAft>
          <a:spcPct val="0"/>
        </a:spcAft>
        <a:buFont typeface="Wingdings" pitchFamily="2" charset="2"/>
        <a:buChar char="§"/>
        <a:defRPr sz="1800">
          <a:solidFill>
            <a:srgbClr val="0A2973"/>
          </a:solidFill>
          <a:latin typeface="+mn-lt"/>
        </a:defRPr>
      </a:lvl2pPr>
      <a:lvl3pPr marL="742950" indent="-228600" algn="l" rtl="0" eaLnBrk="0" fontAlgn="base" hangingPunct="0">
        <a:spcBef>
          <a:spcPct val="20000"/>
        </a:spcBef>
        <a:spcAft>
          <a:spcPct val="0"/>
        </a:spcAft>
        <a:buFont typeface="Wingdings" pitchFamily="2" charset="2"/>
        <a:buChar char="§"/>
        <a:defRPr sz="1800">
          <a:solidFill>
            <a:srgbClr val="0A2973"/>
          </a:solidFill>
          <a:latin typeface="+mn-lt"/>
        </a:defRPr>
      </a:lvl3pPr>
      <a:lvl4pPr marL="1085850" indent="-228600" algn="l" rtl="0" eaLnBrk="0" fontAlgn="base" hangingPunct="0">
        <a:spcBef>
          <a:spcPct val="20000"/>
        </a:spcBef>
        <a:spcAft>
          <a:spcPct val="0"/>
        </a:spcAft>
        <a:buFont typeface="Wingdings" pitchFamily="2" charset="2"/>
        <a:buChar char="§"/>
        <a:defRPr sz="1800">
          <a:solidFill>
            <a:srgbClr val="0A2973"/>
          </a:solidFill>
          <a:latin typeface="+mn-lt"/>
        </a:defRPr>
      </a:lvl4pPr>
      <a:lvl5pPr marL="1428750" indent="-228600" algn="l" rtl="0" eaLnBrk="0" fontAlgn="base" hangingPunct="0">
        <a:spcBef>
          <a:spcPct val="20000"/>
        </a:spcBef>
        <a:spcAft>
          <a:spcPct val="0"/>
        </a:spcAft>
        <a:buFont typeface="Wingdings" pitchFamily="2" charset="2"/>
        <a:buChar char="§"/>
        <a:defRPr sz="1800">
          <a:solidFill>
            <a:srgbClr val="0A2973"/>
          </a:solidFill>
          <a:latin typeface="+mn-lt"/>
        </a:defRPr>
      </a:lvl5pPr>
      <a:lvl6pPr marL="1885950" indent="-228600" algn="l" rtl="0" fontAlgn="base">
        <a:spcBef>
          <a:spcPct val="20000"/>
        </a:spcBef>
        <a:spcAft>
          <a:spcPct val="0"/>
        </a:spcAft>
        <a:buChar char="»"/>
        <a:defRPr>
          <a:solidFill>
            <a:srgbClr val="0A2973"/>
          </a:solidFill>
          <a:latin typeface="+mn-lt"/>
        </a:defRPr>
      </a:lvl6pPr>
      <a:lvl7pPr marL="2343150" indent="-228600" algn="l" rtl="0" fontAlgn="base">
        <a:spcBef>
          <a:spcPct val="20000"/>
        </a:spcBef>
        <a:spcAft>
          <a:spcPct val="0"/>
        </a:spcAft>
        <a:buChar char="»"/>
        <a:defRPr>
          <a:solidFill>
            <a:srgbClr val="0A2973"/>
          </a:solidFill>
          <a:latin typeface="+mn-lt"/>
        </a:defRPr>
      </a:lvl7pPr>
      <a:lvl8pPr marL="2800350" indent="-228600" algn="l" rtl="0" fontAlgn="base">
        <a:spcBef>
          <a:spcPct val="20000"/>
        </a:spcBef>
        <a:spcAft>
          <a:spcPct val="0"/>
        </a:spcAft>
        <a:buChar char="»"/>
        <a:defRPr>
          <a:solidFill>
            <a:srgbClr val="0A2973"/>
          </a:solidFill>
          <a:latin typeface="+mn-lt"/>
        </a:defRPr>
      </a:lvl8pPr>
      <a:lvl9pPr marL="3257550" indent="-228600" algn="l" rtl="0" fontAlgn="base">
        <a:spcBef>
          <a:spcPct val="20000"/>
        </a:spcBef>
        <a:spcAft>
          <a:spcPct val="0"/>
        </a:spcAft>
        <a:buChar char="»"/>
        <a:defRPr>
          <a:solidFill>
            <a:srgbClr val="0A2973"/>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1"/>
          <p:cNvSpPr>
            <a:spLocks noGrp="1" noChangeArrowheads="1"/>
          </p:cNvSpPr>
          <p:nvPr>
            <p:ph type="body" idx="1"/>
          </p:nvPr>
        </p:nvSpPr>
        <p:spPr bwMode="auto">
          <a:xfrm>
            <a:off x="381000" y="1628800"/>
            <a:ext cx="6629400" cy="4176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sp>
        <p:nvSpPr>
          <p:cNvPr id="3075" name="Rectangle 13"/>
          <p:cNvSpPr>
            <a:spLocks noGrp="1" noChangeArrowheads="1"/>
          </p:cNvSpPr>
          <p:nvPr>
            <p:ph type="title"/>
          </p:nvPr>
        </p:nvSpPr>
        <p:spPr bwMode="auto">
          <a:xfrm>
            <a:off x="468313" y="711200"/>
            <a:ext cx="6542087" cy="8588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ru-RU" smtClean="0"/>
              <a:t>Click to edit Master title style</a:t>
            </a:r>
          </a:p>
        </p:txBody>
      </p:sp>
      <p:pic>
        <p:nvPicPr>
          <p:cNvPr id="5" name="Picture 4" descr="working-slide.jp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0" y="0"/>
            <a:ext cx="9144000" cy="790575"/>
          </a:xfrm>
          <a:prstGeom prst="rect">
            <a:avLst/>
          </a:prstGeom>
        </p:spPr>
      </p:pic>
      <p:sp>
        <p:nvSpPr>
          <p:cNvPr id="6" name="Date Placeholder 1"/>
          <p:cNvSpPr>
            <a:spLocks noGrp="1"/>
          </p:cNvSpPr>
          <p:nvPr>
            <p:ph type="dt" sz="half" idx="2"/>
          </p:nvPr>
        </p:nvSpPr>
        <p:spPr>
          <a:xfrm>
            <a:off x="323528" y="6520259"/>
            <a:ext cx="864096"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fld id="{A70F9B6F-1BC3-4329-9C61-EC4453656057}" type="datetime1">
              <a:rPr lang="ru-RU" smtClean="0"/>
              <a:t>28.10.2014</a:t>
            </a:fld>
            <a:endParaRPr lang="ru-RU" dirty="0"/>
          </a:p>
        </p:txBody>
      </p:sp>
      <p:sp>
        <p:nvSpPr>
          <p:cNvPr id="8" name="Text Box 12"/>
          <p:cNvSpPr txBox="1">
            <a:spLocks noChangeArrowheads="1"/>
          </p:cNvSpPr>
          <p:nvPr userDrawn="1"/>
        </p:nvSpPr>
        <p:spPr bwMode="auto">
          <a:xfrm>
            <a:off x="8532440" y="6590680"/>
            <a:ext cx="792088" cy="366712"/>
          </a:xfrm>
          <a:prstGeom prst="rect">
            <a:avLst/>
          </a:prstGeom>
          <a:noFill/>
          <a:ln w="9525">
            <a:noFill/>
            <a:miter lim="800000"/>
            <a:headEnd/>
            <a:tailEnd/>
          </a:ln>
          <a:effectLst/>
        </p:spPr>
        <p:txBody>
          <a:bodyPr wrap="square">
            <a:spAutoFit/>
          </a:bodyPr>
          <a:lstStyle/>
          <a:p>
            <a:pPr eaLnBrk="0" fontAlgn="base" hangingPunct="0">
              <a:spcBef>
                <a:spcPct val="0"/>
              </a:spcBef>
              <a:spcAft>
                <a:spcPct val="0"/>
              </a:spcAft>
              <a:defRPr/>
            </a:pPr>
            <a:r>
              <a:rPr lang="en-US" sz="1000" dirty="0" smtClean="0">
                <a:solidFill>
                  <a:srgbClr val="808080"/>
                </a:solidFill>
                <a:latin typeface="MetaNormalLFC" pitchFamily="-112" charset="-52"/>
              </a:rPr>
              <a:t>Slide </a:t>
            </a:r>
            <a:fld id="{496C461E-8105-40EC-B7A0-9C5E2F1CDFBF}" type="slidenum">
              <a:rPr lang="en-US" sz="1000">
                <a:solidFill>
                  <a:srgbClr val="808080"/>
                </a:solidFill>
                <a:latin typeface="MetaNormalLFC" pitchFamily="-112" charset="-52"/>
              </a:rPr>
              <a:pPr eaLnBrk="0" fontAlgn="base" hangingPunct="0">
                <a:spcBef>
                  <a:spcPct val="0"/>
                </a:spcBef>
                <a:spcAft>
                  <a:spcPct val="0"/>
                </a:spcAft>
                <a:defRPr/>
              </a:pPr>
              <a:t>‹#›</a:t>
            </a:fld>
            <a:endParaRPr lang="en-US" sz="800" dirty="0">
              <a:solidFill>
                <a:srgbClr val="808080"/>
              </a:solidFill>
              <a:latin typeface="MetaNormalLFC" pitchFamily="-112" charset="-52"/>
            </a:endParaRPr>
          </a:p>
          <a:p>
            <a:pPr eaLnBrk="0" fontAlgn="base" hangingPunct="0">
              <a:spcBef>
                <a:spcPct val="0"/>
              </a:spcBef>
              <a:spcAft>
                <a:spcPct val="0"/>
              </a:spcAft>
              <a:defRPr/>
            </a:pPr>
            <a:endParaRPr lang="en-US" sz="800" dirty="0">
              <a:solidFill>
                <a:srgbClr val="808080"/>
              </a:solidFill>
              <a:effectLst>
                <a:outerShdw blurRad="38100" dist="38100" dir="2700000" algn="tl">
                  <a:srgbClr val="C0C0C0"/>
                </a:outerShdw>
              </a:effectLst>
              <a:latin typeface="MetaNormalLFC" pitchFamily="-112" charset="-52"/>
            </a:endParaRP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iming>
    <p:tnLst>
      <p:par>
        <p:cTn id="1" dur="indefinite" restart="never" nodeType="tmRoot"/>
      </p:par>
    </p:tnLst>
  </p:timing>
  <p:hf sldNum="0" hdr="0" ftr="0"/>
  <p:txStyles>
    <p:titleStyle>
      <a:lvl1pPr algn="l" rtl="0" eaLnBrk="0" fontAlgn="base" hangingPunct="0">
        <a:spcBef>
          <a:spcPct val="0"/>
        </a:spcBef>
        <a:spcAft>
          <a:spcPct val="0"/>
        </a:spcAft>
        <a:defRPr sz="2400" i="1">
          <a:solidFill>
            <a:srgbClr val="0A2973"/>
          </a:solidFill>
          <a:latin typeface="+mj-lt"/>
          <a:ea typeface="+mj-ea"/>
          <a:cs typeface="+mj-cs"/>
        </a:defRPr>
      </a:lvl1pPr>
      <a:lvl2pPr algn="l" rtl="0" eaLnBrk="0" fontAlgn="base" hangingPunct="0">
        <a:spcBef>
          <a:spcPct val="0"/>
        </a:spcBef>
        <a:spcAft>
          <a:spcPct val="0"/>
        </a:spcAft>
        <a:defRPr sz="2400" i="1">
          <a:solidFill>
            <a:srgbClr val="0A2973"/>
          </a:solidFill>
          <a:latin typeface="Arial" charset="0"/>
        </a:defRPr>
      </a:lvl2pPr>
      <a:lvl3pPr algn="l" rtl="0" eaLnBrk="0" fontAlgn="base" hangingPunct="0">
        <a:spcBef>
          <a:spcPct val="0"/>
        </a:spcBef>
        <a:spcAft>
          <a:spcPct val="0"/>
        </a:spcAft>
        <a:defRPr sz="2400" i="1">
          <a:solidFill>
            <a:srgbClr val="0A2973"/>
          </a:solidFill>
          <a:latin typeface="Arial" charset="0"/>
        </a:defRPr>
      </a:lvl3pPr>
      <a:lvl4pPr algn="l" rtl="0" eaLnBrk="0" fontAlgn="base" hangingPunct="0">
        <a:spcBef>
          <a:spcPct val="0"/>
        </a:spcBef>
        <a:spcAft>
          <a:spcPct val="0"/>
        </a:spcAft>
        <a:defRPr sz="2400" i="1">
          <a:solidFill>
            <a:srgbClr val="0A2973"/>
          </a:solidFill>
          <a:latin typeface="Arial" charset="0"/>
        </a:defRPr>
      </a:lvl4pPr>
      <a:lvl5pPr algn="l" rtl="0" eaLnBrk="0" fontAlgn="base" hangingPunct="0">
        <a:spcBef>
          <a:spcPct val="0"/>
        </a:spcBef>
        <a:spcAft>
          <a:spcPct val="0"/>
        </a:spcAft>
        <a:defRPr sz="2400" i="1">
          <a:solidFill>
            <a:srgbClr val="0A2973"/>
          </a:solidFill>
          <a:latin typeface="Arial" charset="0"/>
        </a:defRPr>
      </a:lvl5pPr>
      <a:lvl6pPr marL="457200" algn="l" rtl="0" fontAlgn="base">
        <a:spcBef>
          <a:spcPct val="0"/>
        </a:spcBef>
        <a:spcAft>
          <a:spcPct val="0"/>
        </a:spcAft>
        <a:defRPr sz="2400" i="1">
          <a:solidFill>
            <a:srgbClr val="0A2973"/>
          </a:solidFill>
          <a:latin typeface="Arial" charset="0"/>
        </a:defRPr>
      </a:lvl6pPr>
      <a:lvl7pPr marL="914400" algn="l" rtl="0" fontAlgn="base">
        <a:spcBef>
          <a:spcPct val="0"/>
        </a:spcBef>
        <a:spcAft>
          <a:spcPct val="0"/>
        </a:spcAft>
        <a:defRPr sz="2400" i="1">
          <a:solidFill>
            <a:srgbClr val="0A2973"/>
          </a:solidFill>
          <a:latin typeface="Arial" charset="0"/>
        </a:defRPr>
      </a:lvl7pPr>
      <a:lvl8pPr marL="1371600" algn="l" rtl="0" fontAlgn="base">
        <a:spcBef>
          <a:spcPct val="0"/>
        </a:spcBef>
        <a:spcAft>
          <a:spcPct val="0"/>
        </a:spcAft>
        <a:defRPr sz="2400" i="1">
          <a:solidFill>
            <a:srgbClr val="0A2973"/>
          </a:solidFill>
          <a:latin typeface="Arial" charset="0"/>
        </a:defRPr>
      </a:lvl8pPr>
      <a:lvl9pPr marL="1828800" algn="l" rtl="0" fontAlgn="base">
        <a:spcBef>
          <a:spcPct val="0"/>
        </a:spcBef>
        <a:spcAft>
          <a:spcPct val="0"/>
        </a:spcAft>
        <a:defRPr sz="2400" i="1">
          <a:solidFill>
            <a:srgbClr val="0A2973"/>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1800">
          <a:solidFill>
            <a:srgbClr val="0A2973"/>
          </a:solidFill>
          <a:latin typeface="+mn-lt"/>
          <a:ea typeface="+mn-ea"/>
          <a:cs typeface="+mn-cs"/>
        </a:defRPr>
      </a:lvl1pPr>
      <a:lvl2pPr marL="400050" indent="-285750" algn="l" rtl="0" eaLnBrk="0" fontAlgn="base" hangingPunct="0">
        <a:spcBef>
          <a:spcPct val="20000"/>
        </a:spcBef>
        <a:spcAft>
          <a:spcPct val="0"/>
        </a:spcAft>
        <a:buFont typeface="Wingdings" pitchFamily="2" charset="2"/>
        <a:buChar char="§"/>
        <a:defRPr sz="1800">
          <a:solidFill>
            <a:srgbClr val="0A2973"/>
          </a:solidFill>
          <a:latin typeface="+mn-lt"/>
        </a:defRPr>
      </a:lvl2pPr>
      <a:lvl3pPr marL="742950" indent="-228600" algn="l" rtl="0" eaLnBrk="0" fontAlgn="base" hangingPunct="0">
        <a:spcBef>
          <a:spcPct val="20000"/>
        </a:spcBef>
        <a:spcAft>
          <a:spcPct val="0"/>
        </a:spcAft>
        <a:buFont typeface="Wingdings" pitchFamily="2" charset="2"/>
        <a:buChar char="§"/>
        <a:defRPr sz="1800">
          <a:solidFill>
            <a:srgbClr val="0A2973"/>
          </a:solidFill>
          <a:latin typeface="+mn-lt"/>
        </a:defRPr>
      </a:lvl3pPr>
      <a:lvl4pPr marL="1085850" indent="-228600" algn="l" rtl="0" eaLnBrk="0" fontAlgn="base" hangingPunct="0">
        <a:spcBef>
          <a:spcPct val="20000"/>
        </a:spcBef>
        <a:spcAft>
          <a:spcPct val="0"/>
        </a:spcAft>
        <a:buFont typeface="Wingdings" pitchFamily="2" charset="2"/>
        <a:buChar char="§"/>
        <a:defRPr sz="1800">
          <a:solidFill>
            <a:srgbClr val="0A2973"/>
          </a:solidFill>
          <a:latin typeface="+mn-lt"/>
        </a:defRPr>
      </a:lvl4pPr>
      <a:lvl5pPr marL="1428750" indent="-228600" algn="l" rtl="0" eaLnBrk="0" fontAlgn="base" hangingPunct="0">
        <a:spcBef>
          <a:spcPct val="20000"/>
        </a:spcBef>
        <a:spcAft>
          <a:spcPct val="0"/>
        </a:spcAft>
        <a:buFont typeface="Wingdings" pitchFamily="2" charset="2"/>
        <a:buChar char="§"/>
        <a:defRPr sz="1800">
          <a:solidFill>
            <a:srgbClr val="0A2973"/>
          </a:solidFill>
          <a:latin typeface="+mn-lt"/>
        </a:defRPr>
      </a:lvl5pPr>
      <a:lvl6pPr marL="1885950" indent="-228600" algn="l" rtl="0" fontAlgn="base">
        <a:spcBef>
          <a:spcPct val="20000"/>
        </a:spcBef>
        <a:spcAft>
          <a:spcPct val="0"/>
        </a:spcAft>
        <a:buChar char="»"/>
        <a:defRPr>
          <a:solidFill>
            <a:srgbClr val="0A2973"/>
          </a:solidFill>
          <a:latin typeface="+mn-lt"/>
        </a:defRPr>
      </a:lvl6pPr>
      <a:lvl7pPr marL="2343150" indent="-228600" algn="l" rtl="0" fontAlgn="base">
        <a:spcBef>
          <a:spcPct val="20000"/>
        </a:spcBef>
        <a:spcAft>
          <a:spcPct val="0"/>
        </a:spcAft>
        <a:buChar char="»"/>
        <a:defRPr>
          <a:solidFill>
            <a:srgbClr val="0A2973"/>
          </a:solidFill>
          <a:latin typeface="+mn-lt"/>
        </a:defRPr>
      </a:lvl7pPr>
      <a:lvl8pPr marL="2800350" indent="-228600" algn="l" rtl="0" fontAlgn="base">
        <a:spcBef>
          <a:spcPct val="20000"/>
        </a:spcBef>
        <a:spcAft>
          <a:spcPct val="0"/>
        </a:spcAft>
        <a:buChar char="»"/>
        <a:defRPr>
          <a:solidFill>
            <a:srgbClr val="0A2973"/>
          </a:solidFill>
          <a:latin typeface="+mn-lt"/>
        </a:defRPr>
      </a:lvl8pPr>
      <a:lvl9pPr marL="3257550" indent="-228600" algn="l" rtl="0" fontAlgn="base">
        <a:spcBef>
          <a:spcPct val="20000"/>
        </a:spcBef>
        <a:spcAft>
          <a:spcPct val="0"/>
        </a:spcAft>
        <a:buChar char="»"/>
        <a:defRPr>
          <a:solidFill>
            <a:srgbClr val="0A2973"/>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Grp="1" noChangeArrowheads="1"/>
          </p:cNvSpPr>
          <p:nvPr>
            <p:ph type="body" idx="1"/>
          </p:nvPr>
        </p:nvSpPr>
        <p:spPr bwMode="auto">
          <a:xfrm>
            <a:off x="390872" y="1844576"/>
            <a:ext cx="6629400" cy="4176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sp>
        <p:nvSpPr>
          <p:cNvPr id="1027" name="Rectangle 13"/>
          <p:cNvSpPr>
            <a:spLocks noGrp="1" noChangeArrowheads="1"/>
          </p:cNvSpPr>
          <p:nvPr>
            <p:ph type="title"/>
          </p:nvPr>
        </p:nvSpPr>
        <p:spPr bwMode="auto">
          <a:xfrm>
            <a:off x="468313" y="762000"/>
            <a:ext cx="6542087" cy="8588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ru-RU" dirty="0" err="1" smtClean="0"/>
              <a:t>Click</a:t>
            </a:r>
            <a:r>
              <a:rPr lang="ru-RU" dirty="0" smtClean="0"/>
              <a:t> </a:t>
            </a:r>
            <a:r>
              <a:rPr lang="ru-RU" dirty="0" err="1" smtClean="0"/>
              <a:t>to</a:t>
            </a:r>
            <a:r>
              <a:rPr lang="ru-RU" dirty="0" smtClean="0"/>
              <a:t> </a:t>
            </a:r>
            <a:r>
              <a:rPr lang="ru-RU" dirty="0" err="1" smtClean="0"/>
              <a:t>edit</a:t>
            </a:r>
            <a:r>
              <a:rPr lang="ru-RU" dirty="0" smtClean="0"/>
              <a:t> </a:t>
            </a:r>
            <a:r>
              <a:rPr lang="ru-RU" dirty="0" err="1" smtClean="0"/>
              <a:t>Master</a:t>
            </a:r>
            <a:r>
              <a:rPr lang="ru-RU" dirty="0" smtClean="0"/>
              <a:t> </a:t>
            </a:r>
            <a:r>
              <a:rPr lang="ru-RU" dirty="0" err="1" smtClean="0"/>
              <a:t>title</a:t>
            </a:r>
            <a:r>
              <a:rPr lang="ru-RU" dirty="0" smtClean="0"/>
              <a:t> </a:t>
            </a:r>
            <a:r>
              <a:rPr lang="ru-RU" dirty="0" err="1" smtClean="0"/>
              <a:t>style</a:t>
            </a:r>
            <a:endParaRPr lang="ru-RU" dirty="0" smtClean="0"/>
          </a:p>
        </p:txBody>
      </p:sp>
      <p:sp>
        <p:nvSpPr>
          <p:cNvPr id="1047" name="Text Box 23"/>
          <p:cNvSpPr txBox="1">
            <a:spLocks noChangeArrowheads="1"/>
          </p:cNvSpPr>
          <p:nvPr/>
        </p:nvSpPr>
        <p:spPr bwMode="auto">
          <a:xfrm>
            <a:off x="473075" y="6415088"/>
            <a:ext cx="1600200" cy="244475"/>
          </a:xfrm>
          <a:prstGeom prst="rect">
            <a:avLst/>
          </a:prstGeom>
          <a:noFill/>
          <a:ln w="9525">
            <a:noFill/>
            <a:miter lim="800000"/>
            <a:headEnd/>
            <a:tailEnd/>
          </a:ln>
          <a:effectLst/>
        </p:spPr>
        <p:txBody>
          <a:bodyPr>
            <a:spAutoFit/>
          </a:bodyPr>
          <a:lstStyle/>
          <a:p>
            <a:pPr eaLnBrk="0" fontAlgn="base" hangingPunct="0">
              <a:spcBef>
                <a:spcPct val="0"/>
              </a:spcBef>
              <a:spcAft>
                <a:spcPct val="0"/>
              </a:spcAft>
              <a:defRPr/>
            </a:pPr>
            <a:r>
              <a:rPr lang="en-US" sz="1000" dirty="0">
                <a:solidFill>
                  <a:srgbClr val="808080"/>
                </a:solidFill>
              </a:rPr>
              <a:t>Slide </a:t>
            </a:r>
            <a:fld id="{970F79D7-B68C-4313-9B49-B719C323E70E}" type="slidenum">
              <a:rPr lang="en-US" sz="1000">
                <a:solidFill>
                  <a:srgbClr val="808080"/>
                </a:solidFill>
              </a:rPr>
              <a:pPr eaLnBrk="0" fontAlgn="base" hangingPunct="0">
                <a:spcBef>
                  <a:spcPct val="0"/>
                </a:spcBef>
                <a:spcAft>
                  <a:spcPct val="0"/>
                </a:spcAft>
                <a:defRPr/>
              </a:pPr>
              <a:t>‹#›</a:t>
            </a:fld>
            <a:endParaRPr lang="en-US" sz="1000" dirty="0">
              <a:solidFill>
                <a:srgbClr val="808080"/>
              </a:solidFill>
              <a:effectLst>
                <a:outerShdw blurRad="38100" dist="38100" dir="2700000" algn="tl">
                  <a:srgbClr val="C0C0C0"/>
                </a:outerShdw>
              </a:effectLst>
            </a:endParaRPr>
          </a:p>
        </p:txBody>
      </p:sp>
      <p:sp>
        <p:nvSpPr>
          <p:cNvPr id="7" name="Text Box 11"/>
          <p:cNvSpPr txBox="1">
            <a:spLocks noChangeArrowheads="1"/>
          </p:cNvSpPr>
          <p:nvPr userDrawn="1"/>
        </p:nvSpPr>
        <p:spPr bwMode="auto">
          <a:xfrm>
            <a:off x="7918450" y="6435725"/>
            <a:ext cx="2449513" cy="246063"/>
          </a:xfrm>
          <a:prstGeom prst="rect">
            <a:avLst/>
          </a:prstGeom>
          <a:noFill/>
          <a:ln w="9525">
            <a:noFill/>
            <a:miter lim="800000"/>
            <a:headEnd/>
            <a:tailEnd/>
          </a:ln>
          <a:effectLst/>
        </p:spPr>
        <p:txBody>
          <a:bodyPr>
            <a:spAutoFit/>
          </a:bodyPr>
          <a:lstStyle>
            <a:defPPr>
              <a:defRPr lang="en-US"/>
            </a:defPPr>
            <a:lvl1pPr algn="l" rtl="0" fontAlgn="base">
              <a:spcBef>
                <a:spcPct val="20000"/>
              </a:spcBef>
              <a:spcAft>
                <a:spcPct val="0"/>
              </a:spcAft>
              <a:defRPr kern="1200">
                <a:solidFill>
                  <a:srgbClr val="999999"/>
                </a:solidFill>
                <a:latin typeface="Arial" charset="0"/>
                <a:ea typeface="+mn-ea"/>
                <a:cs typeface="+mn-cs"/>
              </a:defRPr>
            </a:lvl1pPr>
            <a:lvl2pPr marL="457200" algn="l" rtl="0" fontAlgn="base">
              <a:spcBef>
                <a:spcPct val="20000"/>
              </a:spcBef>
              <a:spcAft>
                <a:spcPct val="0"/>
              </a:spcAft>
              <a:defRPr kern="1200">
                <a:solidFill>
                  <a:srgbClr val="999999"/>
                </a:solidFill>
                <a:latin typeface="Arial" charset="0"/>
                <a:ea typeface="+mn-ea"/>
                <a:cs typeface="+mn-cs"/>
              </a:defRPr>
            </a:lvl2pPr>
            <a:lvl3pPr marL="914400" algn="l" rtl="0" fontAlgn="base">
              <a:spcBef>
                <a:spcPct val="20000"/>
              </a:spcBef>
              <a:spcAft>
                <a:spcPct val="0"/>
              </a:spcAft>
              <a:defRPr kern="1200">
                <a:solidFill>
                  <a:srgbClr val="999999"/>
                </a:solidFill>
                <a:latin typeface="Arial" charset="0"/>
                <a:ea typeface="+mn-ea"/>
                <a:cs typeface="+mn-cs"/>
              </a:defRPr>
            </a:lvl3pPr>
            <a:lvl4pPr marL="1371600" algn="l" rtl="0" fontAlgn="base">
              <a:spcBef>
                <a:spcPct val="20000"/>
              </a:spcBef>
              <a:spcAft>
                <a:spcPct val="0"/>
              </a:spcAft>
              <a:defRPr kern="1200">
                <a:solidFill>
                  <a:srgbClr val="999999"/>
                </a:solidFill>
                <a:latin typeface="Arial" charset="0"/>
                <a:ea typeface="+mn-ea"/>
                <a:cs typeface="+mn-cs"/>
              </a:defRPr>
            </a:lvl4pPr>
            <a:lvl5pPr marL="1828800" algn="l" rtl="0" fontAlgn="base">
              <a:spcBef>
                <a:spcPct val="20000"/>
              </a:spcBef>
              <a:spcAft>
                <a:spcPct val="0"/>
              </a:spcAft>
              <a:defRPr kern="1200">
                <a:solidFill>
                  <a:srgbClr val="999999"/>
                </a:solidFill>
                <a:latin typeface="Arial" charset="0"/>
                <a:ea typeface="+mn-ea"/>
                <a:cs typeface="+mn-cs"/>
              </a:defRPr>
            </a:lvl5pPr>
            <a:lvl6pPr marL="2286000" algn="l" defTabSz="914400" rtl="0" eaLnBrk="1" latinLnBrk="0" hangingPunct="1">
              <a:defRPr kern="1200">
                <a:solidFill>
                  <a:srgbClr val="999999"/>
                </a:solidFill>
                <a:latin typeface="Arial" charset="0"/>
                <a:ea typeface="+mn-ea"/>
                <a:cs typeface="+mn-cs"/>
              </a:defRPr>
            </a:lvl6pPr>
            <a:lvl7pPr marL="2743200" algn="l" defTabSz="914400" rtl="0" eaLnBrk="1" latinLnBrk="0" hangingPunct="1">
              <a:defRPr kern="1200">
                <a:solidFill>
                  <a:srgbClr val="999999"/>
                </a:solidFill>
                <a:latin typeface="Arial" charset="0"/>
                <a:ea typeface="+mn-ea"/>
                <a:cs typeface="+mn-cs"/>
              </a:defRPr>
            </a:lvl7pPr>
            <a:lvl8pPr marL="3200400" algn="l" defTabSz="914400" rtl="0" eaLnBrk="1" latinLnBrk="0" hangingPunct="1">
              <a:defRPr kern="1200">
                <a:solidFill>
                  <a:srgbClr val="999999"/>
                </a:solidFill>
                <a:latin typeface="Arial" charset="0"/>
                <a:ea typeface="+mn-ea"/>
                <a:cs typeface="+mn-cs"/>
              </a:defRPr>
            </a:lvl8pPr>
            <a:lvl9pPr marL="3657600" algn="l" defTabSz="914400" rtl="0" eaLnBrk="1" latinLnBrk="0" hangingPunct="1">
              <a:defRPr kern="1200">
                <a:solidFill>
                  <a:srgbClr val="999999"/>
                </a:solidFill>
                <a:latin typeface="Arial" charset="0"/>
                <a:ea typeface="+mn-ea"/>
                <a:cs typeface="+mn-cs"/>
              </a:defRPr>
            </a:lvl9pPr>
          </a:lstStyle>
          <a:p>
            <a:pPr eaLnBrk="0" hangingPunct="0">
              <a:spcBef>
                <a:spcPct val="0"/>
              </a:spcBef>
              <a:defRPr/>
            </a:pPr>
            <a:r>
              <a:rPr lang="en-US" sz="1000" dirty="0" smtClean="0">
                <a:solidFill>
                  <a:srgbClr val="808080"/>
                </a:solidFill>
                <a:latin typeface="MetaNormalLFC" pitchFamily="-112" charset="-52"/>
              </a:rPr>
              <a:t>VTB Capital</a:t>
            </a:r>
            <a:endParaRPr lang="ru-RU" sz="1000" dirty="0">
              <a:solidFill>
                <a:srgbClr val="808080"/>
              </a:solidFill>
              <a:latin typeface="MetaNormalLFC" pitchFamily="-112" charset="-52"/>
            </a:endParaRPr>
          </a:p>
        </p:txBody>
      </p:sp>
      <p:pic>
        <p:nvPicPr>
          <p:cNvPr id="8" name="Picture 7" descr="G:\Communications &amp; Marketing\Brand management\VTB Capital Branding\Logo\VTB Capital.jpg"/>
          <p:cNvPicPr>
            <a:picLocks noChangeAspect="1" noChangeArrowheads="1"/>
          </p:cNvPicPr>
          <p:nvPr userDrawn="1"/>
        </p:nvPicPr>
        <p:blipFill>
          <a:blip r:embed="rId14" cstate="print"/>
          <a:srcRect/>
          <a:stretch>
            <a:fillRect/>
          </a:stretch>
        </p:blipFill>
        <p:spPr bwMode="auto">
          <a:xfrm>
            <a:off x="7610475" y="6342063"/>
            <a:ext cx="1254125" cy="341312"/>
          </a:xfrm>
          <a:prstGeom prst="rect">
            <a:avLst/>
          </a:prstGeom>
          <a:noFill/>
          <a:ln w="9525">
            <a:noFill/>
            <a:miter lim="800000"/>
            <a:headEnd/>
            <a:tailEnd/>
          </a:ln>
        </p:spPr>
      </p:pic>
      <p:pic>
        <p:nvPicPr>
          <p:cNvPr id="9" name="Picture 8" descr="working-slide.jp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0" y="0"/>
            <a:ext cx="9144000" cy="790575"/>
          </a:xfrm>
          <a:prstGeom prst="rect">
            <a:avLst/>
          </a:prstGeom>
        </p:spPr>
      </p:pic>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timing>
    <p:tnLst>
      <p:par>
        <p:cTn id="1" dur="indefinite" restart="never" nodeType="tmRoot"/>
      </p:par>
    </p:tnLst>
  </p:timing>
  <p:hf sldNum="0" hdr="0" ftr="0"/>
  <p:txStyles>
    <p:titleStyle>
      <a:lvl1pPr algn="l" rtl="0" eaLnBrk="0" fontAlgn="base" hangingPunct="0">
        <a:spcBef>
          <a:spcPct val="0"/>
        </a:spcBef>
        <a:spcAft>
          <a:spcPct val="0"/>
        </a:spcAft>
        <a:defRPr sz="2400" i="1">
          <a:solidFill>
            <a:srgbClr val="0A2973"/>
          </a:solidFill>
          <a:latin typeface="+mj-lt"/>
          <a:ea typeface="+mj-ea"/>
          <a:cs typeface="+mj-cs"/>
        </a:defRPr>
      </a:lvl1pPr>
      <a:lvl2pPr algn="l" rtl="0" eaLnBrk="0" fontAlgn="base" hangingPunct="0">
        <a:spcBef>
          <a:spcPct val="0"/>
        </a:spcBef>
        <a:spcAft>
          <a:spcPct val="0"/>
        </a:spcAft>
        <a:defRPr sz="2400" i="1">
          <a:solidFill>
            <a:srgbClr val="0A2973"/>
          </a:solidFill>
          <a:latin typeface="Arial" charset="0"/>
        </a:defRPr>
      </a:lvl2pPr>
      <a:lvl3pPr algn="l" rtl="0" eaLnBrk="0" fontAlgn="base" hangingPunct="0">
        <a:spcBef>
          <a:spcPct val="0"/>
        </a:spcBef>
        <a:spcAft>
          <a:spcPct val="0"/>
        </a:spcAft>
        <a:defRPr sz="2400" i="1">
          <a:solidFill>
            <a:srgbClr val="0A2973"/>
          </a:solidFill>
          <a:latin typeface="Arial" charset="0"/>
        </a:defRPr>
      </a:lvl3pPr>
      <a:lvl4pPr algn="l" rtl="0" eaLnBrk="0" fontAlgn="base" hangingPunct="0">
        <a:spcBef>
          <a:spcPct val="0"/>
        </a:spcBef>
        <a:spcAft>
          <a:spcPct val="0"/>
        </a:spcAft>
        <a:defRPr sz="2400" i="1">
          <a:solidFill>
            <a:srgbClr val="0A2973"/>
          </a:solidFill>
          <a:latin typeface="Arial" charset="0"/>
        </a:defRPr>
      </a:lvl4pPr>
      <a:lvl5pPr algn="l" rtl="0" eaLnBrk="0" fontAlgn="base" hangingPunct="0">
        <a:spcBef>
          <a:spcPct val="0"/>
        </a:spcBef>
        <a:spcAft>
          <a:spcPct val="0"/>
        </a:spcAft>
        <a:defRPr sz="2400" i="1">
          <a:solidFill>
            <a:srgbClr val="0A2973"/>
          </a:solidFill>
          <a:latin typeface="Arial" charset="0"/>
        </a:defRPr>
      </a:lvl5pPr>
      <a:lvl6pPr marL="457200" algn="l" rtl="0" fontAlgn="base">
        <a:spcBef>
          <a:spcPct val="0"/>
        </a:spcBef>
        <a:spcAft>
          <a:spcPct val="0"/>
        </a:spcAft>
        <a:defRPr sz="2400" i="1">
          <a:solidFill>
            <a:srgbClr val="0A2973"/>
          </a:solidFill>
          <a:latin typeface="Arial" charset="0"/>
        </a:defRPr>
      </a:lvl6pPr>
      <a:lvl7pPr marL="914400" algn="l" rtl="0" fontAlgn="base">
        <a:spcBef>
          <a:spcPct val="0"/>
        </a:spcBef>
        <a:spcAft>
          <a:spcPct val="0"/>
        </a:spcAft>
        <a:defRPr sz="2400" i="1">
          <a:solidFill>
            <a:srgbClr val="0A2973"/>
          </a:solidFill>
          <a:latin typeface="Arial" charset="0"/>
        </a:defRPr>
      </a:lvl7pPr>
      <a:lvl8pPr marL="1371600" algn="l" rtl="0" fontAlgn="base">
        <a:spcBef>
          <a:spcPct val="0"/>
        </a:spcBef>
        <a:spcAft>
          <a:spcPct val="0"/>
        </a:spcAft>
        <a:defRPr sz="2400" i="1">
          <a:solidFill>
            <a:srgbClr val="0A2973"/>
          </a:solidFill>
          <a:latin typeface="Arial" charset="0"/>
        </a:defRPr>
      </a:lvl8pPr>
      <a:lvl9pPr marL="1828800" algn="l" rtl="0" fontAlgn="base">
        <a:spcBef>
          <a:spcPct val="0"/>
        </a:spcBef>
        <a:spcAft>
          <a:spcPct val="0"/>
        </a:spcAft>
        <a:defRPr sz="2400" i="1">
          <a:solidFill>
            <a:srgbClr val="0A2973"/>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1800">
          <a:solidFill>
            <a:srgbClr val="0A2973"/>
          </a:solidFill>
          <a:latin typeface="+mn-lt"/>
          <a:ea typeface="+mn-ea"/>
          <a:cs typeface="+mn-cs"/>
        </a:defRPr>
      </a:lvl1pPr>
      <a:lvl2pPr marL="400050" indent="-285750" algn="l" rtl="0" eaLnBrk="0" fontAlgn="base" hangingPunct="0">
        <a:spcBef>
          <a:spcPct val="20000"/>
        </a:spcBef>
        <a:spcAft>
          <a:spcPct val="0"/>
        </a:spcAft>
        <a:buFont typeface="Wingdings" pitchFamily="2" charset="2"/>
        <a:buChar char="§"/>
        <a:defRPr sz="1800">
          <a:solidFill>
            <a:srgbClr val="0A2973"/>
          </a:solidFill>
          <a:latin typeface="+mn-lt"/>
        </a:defRPr>
      </a:lvl2pPr>
      <a:lvl3pPr marL="742950" indent="-228600" algn="l" rtl="0" eaLnBrk="0" fontAlgn="base" hangingPunct="0">
        <a:spcBef>
          <a:spcPct val="20000"/>
        </a:spcBef>
        <a:spcAft>
          <a:spcPct val="0"/>
        </a:spcAft>
        <a:buFont typeface="Wingdings" pitchFamily="2" charset="2"/>
        <a:buChar char="§"/>
        <a:defRPr sz="1800">
          <a:solidFill>
            <a:srgbClr val="0A2973"/>
          </a:solidFill>
          <a:latin typeface="+mn-lt"/>
        </a:defRPr>
      </a:lvl3pPr>
      <a:lvl4pPr marL="1085850" indent="-228600" algn="l" rtl="0" eaLnBrk="0" fontAlgn="base" hangingPunct="0">
        <a:spcBef>
          <a:spcPct val="20000"/>
        </a:spcBef>
        <a:spcAft>
          <a:spcPct val="0"/>
        </a:spcAft>
        <a:buFont typeface="Wingdings" pitchFamily="2" charset="2"/>
        <a:buChar char="§"/>
        <a:defRPr sz="1800">
          <a:solidFill>
            <a:srgbClr val="0A2973"/>
          </a:solidFill>
          <a:latin typeface="+mn-lt"/>
        </a:defRPr>
      </a:lvl4pPr>
      <a:lvl5pPr marL="1428750" indent="-228600" algn="l" rtl="0" eaLnBrk="0" fontAlgn="base" hangingPunct="0">
        <a:spcBef>
          <a:spcPct val="20000"/>
        </a:spcBef>
        <a:spcAft>
          <a:spcPct val="0"/>
        </a:spcAft>
        <a:buFont typeface="Wingdings" pitchFamily="2" charset="2"/>
        <a:buChar char="§"/>
        <a:defRPr sz="1800">
          <a:solidFill>
            <a:srgbClr val="0A2973"/>
          </a:solidFill>
          <a:latin typeface="+mn-lt"/>
        </a:defRPr>
      </a:lvl5pPr>
      <a:lvl6pPr marL="1885950" indent="-228600" algn="l" rtl="0" fontAlgn="base">
        <a:spcBef>
          <a:spcPct val="20000"/>
        </a:spcBef>
        <a:spcAft>
          <a:spcPct val="0"/>
        </a:spcAft>
        <a:buChar char="»"/>
        <a:defRPr>
          <a:solidFill>
            <a:srgbClr val="0A2973"/>
          </a:solidFill>
          <a:latin typeface="+mn-lt"/>
        </a:defRPr>
      </a:lvl6pPr>
      <a:lvl7pPr marL="2343150" indent="-228600" algn="l" rtl="0" fontAlgn="base">
        <a:spcBef>
          <a:spcPct val="20000"/>
        </a:spcBef>
        <a:spcAft>
          <a:spcPct val="0"/>
        </a:spcAft>
        <a:buChar char="»"/>
        <a:defRPr>
          <a:solidFill>
            <a:srgbClr val="0A2973"/>
          </a:solidFill>
          <a:latin typeface="+mn-lt"/>
        </a:defRPr>
      </a:lvl7pPr>
      <a:lvl8pPr marL="2800350" indent="-228600" algn="l" rtl="0" fontAlgn="base">
        <a:spcBef>
          <a:spcPct val="20000"/>
        </a:spcBef>
        <a:spcAft>
          <a:spcPct val="0"/>
        </a:spcAft>
        <a:buChar char="»"/>
        <a:defRPr>
          <a:solidFill>
            <a:srgbClr val="0A2973"/>
          </a:solidFill>
          <a:latin typeface="+mn-lt"/>
        </a:defRPr>
      </a:lvl8pPr>
      <a:lvl9pPr marL="3257550" indent="-228600" algn="l" rtl="0" fontAlgn="base">
        <a:spcBef>
          <a:spcPct val="20000"/>
        </a:spcBef>
        <a:spcAft>
          <a:spcPct val="0"/>
        </a:spcAft>
        <a:buChar char="»"/>
        <a:defRPr>
          <a:solidFill>
            <a:srgbClr val="0A2973"/>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hyperlink" Target="http://vtbcapital.com/" TargetMode="External"/><Relationship Id="rId2" Type="http://schemas.openxmlformats.org/officeDocument/2006/relationships/hyperlink" Target="mailto:Andrei.Kiselev@vtbcapital.com" TargetMode="Externa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VTB_PP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144001" cy="6858001"/>
          </a:xfrm>
          <a:prstGeom prst="rect">
            <a:avLst/>
          </a:prstGeom>
        </p:spPr>
      </p:pic>
      <p:pic>
        <p:nvPicPr>
          <p:cNvPr id="8" name="Picture 7" descr="vtb_capital_ru_final.png"/>
          <p:cNvPicPr>
            <a:picLocks noChangeAspect="1"/>
          </p:cNvPicPr>
          <p:nvPr/>
        </p:nvPicPr>
        <p:blipFill>
          <a:blip r:embed="rId4" cstate="print"/>
          <a:stretch>
            <a:fillRect/>
          </a:stretch>
        </p:blipFill>
        <p:spPr>
          <a:xfrm>
            <a:off x="5724128" y="1196752"/>
            <a:ext cx="3024252" cy="515497"/>
          </a:xfrm>
          <a:prstGeom prst="rect">
            <a:avLst/>
          </a:prstGeom>
        </p:spPr>
      </p:pic>
      <p:sp>
        <p:nvSpPr>
          <p:cNvPr id="3" name="Rectangle 2"/>
          <p:cNvSpPr/>
          <p:nvPr/>
        </p:nvSpPr>
        <p:spPr>
          <a:xfrm>
            <a:off x="467544" y="5949280"/>
            <a:ext cx="4572000" cy="738664"/>
          </a:xfrm>
          <a:prstGeom prst="rect">
            <a:avLst/>
          </a:prstGeom>
        </p:spPr>
        <p:txBody>
          <a:bodyPr>
            <a:spAutoFit/>
          </a:bodyPr>
          <a:lstStyle/>
          <a:p>
            <a:pPr lvl="0">
              <a:defRPr/>
            </a:pPr>
            <a:r>
              <a:rPr lang="ru-RU" sz="1400" b="1" i="1" kern="0" dirty="0">
                <a:solidFill>
                  <a:srgbClr val="FFFFFF"/>
                </a:solidFill>
                <a:latin typeface="Arial" pitchFamily="34" charset="0"/>
                <a:cs typeface="Arial" pitchFamily="34" charset="0"/>
              </a:rPr>
              <a:t>Андрей </a:t>
            </a:r>
            <a:r>
              <a:rPr lang="ru-RU" sz="1400" b="1" i="1" kern="0" dirty="0" smtClean="0">
                <a:solidFill>
                  <a:srgbClr val="FFFFFF"/>
                </a:solidFill>
                <a:latin typeface="Arial" pitchFamily="34" charset="0"/>
                <a:cs typeface="Arial" pitchFamily="34" charset="0"/>
              </a:rPr>
              <a:t>Киселев</a:t>
            </a:r>
          </a:p>
          <a:p>
            <a:pPr lvl="0">
              <a:defRPr/>
            </a:pPr>
            <a:r>
              <a:rPr lang="ru-RU" sz="1400" b="1" i="1" kern="0" dirty="0" smtClean="0">
                <a:solidFill>
                  <a:srgbClr val="FFFFFF"/>
                </a:solidFill>
                <a:latin typeface="Arial" pitchFamily="34" charset="0"/>
                <a:cs typeface="Arial" pitchFamily="34" charset="0"/>
              </a:rPr>
              <a:t>Департамент </a:t>
            </a:r>
            <a:r>
              <a:rPr lang="ru-RU" sz="1400" b="1" i="1" kern="0" dirty="0">
                <a:solidFill>
                  <a:srgbClr val="FFFFFF"/>
                </a:solidFill>
                <a:latin typeface="Arial" pitchFamily="34" charset="0"/>
                <a:cs typeface="Arial" pitchFamily="34" charset="0"/>
              </a:rPr>
              <a:t>финансирования </a:t>
            </a:r>
            <a:r>
              <a:rPr lang="ru-RU" sz="1400" b="1" i="1" kern="0" dirty="0" smtClean="0">
                <a:solidFill>
                  <a:srgbClr val="FFFFFF"/>
                </a:solidFill>
                <a:latin typeface="Arial" pitchFamily="34" charset="0"/>
                <a:cs typeface="Arial" pitchFamily="34" charset="0"/>
              </a:rPr>
              <a:t>инфраструктуры </a:t>
            </a:r>
            <a:r>
              <a:rPr lang="ru-RU" sz="1400" b="1" i="1" kern="0" dirty="0">
                <a:solidFill>
                  <a:srgbClr val="FFFFFF"/>
                </a:solidFill>
                <a:latin typeface="Arial" pitchFamily="34" charset="0"/>
                <a:cs typeface="Arial" pitchFamily="34" charset="0"/>
              </a:rPr>
              <a:t>ВТБ Капитал</a:t>
            </a:r>
            <a:r>
              <a:rPr lang="en-US" sz="1400" b="1" i="1" kern="0" dirty="0" smtClean="0">
                <a:solidFill>
                  <a:srgbClr val="FFFFFF"/>
                </a:solidFill>
                <a:latin typeface="Arial" pitchFamily="34" charset="0"/>
                <a:cs typeface="Arial" pitchFamily="34" charset="0"/>
              </a:rPr>
              <a:t> </a:t>
            </a:r>
            <a:endParaRPr lang="en-US" sz="2800" kern="0" dirty="0">
              <a:solidFill>
                <a:srgbClr val="333399">
                  <a:lumMod val="75000"/>
                </a:srgbClr>
              </a:solidFill>
              <a:latin typeface="Arial"/>
            </a:endParaRPr>
          </a:p>
        </p:txBody>
      </p:sp>
      <p:sp>
        <p:nvSpPr>
          <p:cNvPr id="6" name="Rectangle 5"/>
          <p:cNvSpPr/>
          <p:nvPr/>
        </p:nvSpPr>
        <p:spPr>
          <a:xfrm>
            <a:off x="467544" y="4365104"/>
            <a:ext cx="4572000" cy="307777"/>
          </a:xfrm>
          <a:prstGeom prst="rect">
            <a:avLst/>
          </a:prstGeom>
        </p:spPr>
        <p:txBody>
          <a:bodyPr>
            <a:spAutoFit/>
          </a:bodyPr>
          <a:lstStyle/>
          <a:p>
            <a:pPr lvl="0">
              <a:defRPr/>
            </a:pPr>
            <a:r>
              <a:rPr lang="en-US" sz="1400" b="1" i="1" kern="0" dirty="0" smtClean="0">
                <a:solidFill>
                  <a:srgbClr val="FFFFFF"/>
                </a:solidFill>
                <a:latin typeface="Arial" pitchFamily="34" charset="0"/>
                <a:cs typeface="Arial" pitchFamily="34" charset="0"/>
              </a:rPr>
              <a:t>30 </a:t>
            </a:r>
            <a:r>
              <a:rPr lang="ru-RU" sz="1400" b="1" i="1" kern="0" dirty="0" smtClean="0">
                <a:solidFill>
                  <a:srgbClr val="FFFFFF"/>
                </a:solidFill>
                <a:latin typeface="Arial" pitchFamily="34" charset="0"/>
                <a:cs typeface="Arial" pitchFamily="34" charset="0"/>
              </a:rPr>
              <a:t>октября 2014, г. Москва</a:t>
            </a:r>
            <a:endParaRPr lang="en-US" sz="1400" b="1" i="1" kern="0" dirty="0">
              <a:solidFill>
                <a:srgbClr val="FFFFFF"/>
              </a:solidFill>
              <a:latin typeface="Arial" pitchFamily="34" charset="0"/>
              <a:cs typeface="Arial" pitchFamily="34" charset="0"/>
            </a:endParaRPr>
          </a:p>
        </p:txBody>
      </p:sp>
      <p:sp>
        <p:nvSpPr>
          <p:cNvPr id="7" name="TextBox 6"/>
          <p:cNvSpPr txBox="1"/>
          <p:nvPr/>
        </p:nvSpPr>
        <p:spPr>
          <a:xfrm>
            <a:off x="467544" y="2276872"/>
            <a:ext cx="8568952" cy="1569660"/>
          </a:xfrm>
          <a:prstGeom prst="rect">
            <a:avLst/>
          </a:prstGeom>
          <a:noFill/>
        </p:spPr>
        <p:txBody>
          <a:bodyPr wrap="square">
            <a:spAutoFit/>
          </a:bodyPr>
          <a:lstStyle/>
          <a:p>
            <a:pPr lvl="0" fontAlgn="base">
              <a:lnSpc>
                <a:spcPct val="80000"/>
              </a:lnSpc>
              <a:spcAft>
                <a:spcPct val="0"/>
              </a:spcAft>
              <a:defRPr/>
            </a:pPr>
            <a:r>
              <a:rPr lang="ru-RU" sz="2400" b="1" i="1" kern="0" dirty="0">
                <a:solidFill>
                  <a:srgbClr val="FFFFFF"/>
                </a:solidFill>
              </a:rPr>
              <a:t>Подходы к структурированию и финансированию проектов по </a:t>
            </a:r>
            <a:r>
              <a:rPr lang="ru-RU" sz="2400" b="1" i="1" kern="0" dirty="0" err="1">
                <a:solidFill>
                  <a:srgbClr val="FFFFFF"/>
                </a:solidFill>
              </a:rPr>
              <a:t>мусоропереработке</a:t>
            </a:r>
            <a:r>
              <a:rPr lang="ru-RU" sz="2400" b="1" i="1" kern="0" dirty="0">
                <a:solidFill>
                  <a:srgbClr val="FFFFFF"/>
                </a:solidFill>
              </a:rPr>
              <a:t> с </a:t>
            </a:r>
            <a:r>
              <a:rPr lang="ru-RU" sz="2400" b="1" i="1" kern="0" dirty="0" smtClean="0">
                <a:solidFill>
                  <a:srgbClr val="FFFFFF"/>
                </a:solidFill>
              </a:rPr>
              <a:t>использованием</a:t>
            </a:r>
            <a:r>
              <a:rPr lang="en-US" sz="2400" b="1" i="1" kern="0" dirty="0" smtClean="0">
                <a:solidFill>
                  <a:srgbClr val="FFFFFF"/>
                </a:solidFill>
              </a:rPr>
              <a:t> </a:t>
            </a:r>
            <a:r>
              <a:rPr lang="ru-RU" sz="2400" b="1" i="1" kern="0" dirty="0" smtClean="0">
                <a:solidFill>
                  <a:srgbClr val="FFFFFF"/>
                </a:solidFill>
              </a:rPr>
              <a:t>механизма </a:t>
            </a:r>
            <a:r>
              <a:rPr lang="ru-RU" sz="2400" b="1" i="1" kern="0" dirty="0">
                <a:solidFill>
                  <a:srgbClr val="FFFFFF"/>
                </a:solidFill>
              </a:rPr>
              <a:t>ГЧП</a:t>
            </a:r>
          </a:p>
          <a:p>
            <a:pPr lvl="0" fontAlgn="base">
              <a:lnSpc>
                <a:spcPct val="80000"/>
              </a:lnSpc>
              <a:spcAft>
                <a:spcPct val="0"/>
              </a:spcAft>
              <a:defRPr/>
            </a:pPr>
            <a:r>
              <a:rPr lang="ru-RU" sz="2400" b="1" i="1" kern="0" dirty="0">
                <a:solidFill>
                  <a:srgbClr val="FFFFFF"/>
                </a:solidFill>
              </a:rPr>
              <a:t>Строительство и эксплуатация завода по переработке ТБО </a:t>
            </a:r>
            <a:r>
              <a:rPr lang="ru-RU" sz="2400" b="1" i="1" kern="0" dirty="0" err="1">
                <a:solidFill>
                  <a:srgbClr val="FFFFFF"/>
                </a:solidFill>
              </a:rPr>
              <a:t>Левашово</a:t>
            </a:r>
            <a:r>
              <a:rPr lang="ru-RU" sz="2400" b="1" i="1" kern="0" dirty="0">
                <a:solidFill>
                  <a:srgbClr val="FFFFFF"/>
                </a:solidFill>
              </a:rPr>
              <a:t> в </a:t>
            </a:r>
            <a:r>
              <a:rPr lang="ru-RU" sz="2400" b="1" i="1" kern="0" dirty="0" smtClean="0">
                <a:solidFill>
                  <a:srgbClr val="FFFFFF"/>
                </a:solidFill>
              </a:rPr>
              <a:t>Санкт-Петербурге</a:t>
            </a:r>
            <a:endParaRPr kumimoji="0" lang="en-US" sz="3400" b="1" i="1" u="none" strike="noStrike" kern="0" cap="none" spc="0" normalizeH="0" baseline="0" noProof="0" dirty="0" smtClean="0">
              <a:ln>
                <a:noFill/>
              </a:ln>
              <a:solidFill>
                <a:srgbClr val="FFFFFF"/>
              </a:solidFill>
              <a:effectLst/>
              <a:uLnTx/>
              <a:uFillTx/>
              <a:latin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8313" y="711200"/>
            <a:ext cx="8675687" cy="858838"/>
          </a:xfrm>
        </p:spPr>
        <p:txBody>
          <a:bodyPr/>
          <a:lstStyle/>
          <a:p>
            <a:r>
              <a:rPr lang="ru-RU" dirty="0"/>
              <a:t>Основные вопросы структурирования проекта</a:t>
            </a:r>
          </a:p>
        </p:txBody>
      </p:sp>
      <p:sp>
        <p:nvSpPr>
          <p:cNvPr id="2" name="Date Placeholder 1"/>
          <p:cNvSpPr>
            <a:spLocks noGrp="1"/>
          </p:cNvSpPr>
          <p:nvPr>
            <p:ph type="dt" sz="half" idx="2"/>
          </p:nvPr>
        </p:nvSpPr>
        <p:spPr/>
        <p:txBody>
          <a:bodyPr/>
          <a:lstStyle/>
          <a:p>
            <a:fld id="{0A8D97F7-BA4D-4B3D-A5B8-3B5698BA3895}" type="datetime1">
              <a:rPr lang="ru-RU" smtClean="0"/>
              <a:t>28.10.2014</a:t>
            </a:fld>
            <a:endParaRPr lang="ru-RU" dirty="0"/>
          </a:p>
        </p:txBody>
      </p:sp>
      <p:sp>
        <p:nvSpPr>
          <p:cNvPr id="4" name="Content Placeholder 3"/>
          <p:cNvSpPr>
            <a:spLocks noGrp="1"/>
          </p:cNvSpPr>
          <p:nvPr>
            <p:ph idx="1"/>
          </p:nvPr>
        </p:nvSpPr>
        <p:spPr>
          <a:xfrm>
            <a:off x="381000" y="1628800"/>
            <a:ext cx="8655496" cy="4176712"/>
          </a:xfrm>
        </p:spPr>
        <p:txBody>
          <a:bodyPr/>
          <a:lstStyle/>
          <a:p>
            <a:r>
              <a:rPr lang="ru-RU" sz="1400" dirty="0"/>
              <a:t>Предоставление земельного участка – обязательство </a:t>
            </a:r>
            <a:r>
              <a:rPr lang="ru-RU" sz="1400" dirty="0" err="1"/>
              <a:t>концедента</a:t>
            </a:r>
            <a:endParaRPr lang="ru-RU" sz="1400" dirty="0"/>
          </a:p>
          <a:p>
            <a:r>
              <a:rPr lang="ru-RU" sz="1400" dirty="0"/>
              <a:t>Транспортная обеспеченность для беспрепятственной доставки ТБО; подведение коммуникаций</a:t>
            </a:r>
          </a:p>
          <a:p>
            <a:r>
              <a:rPr lang="ru-RU" sz="1400" dirty="0"/>
              <a:t>Возможности для </a:t>
            </a:r>
            <a:r>
              <a:rPr lang="ru-RU" sz="1400" dirty="0" smtClean="0"/>
              <a:t>увеличения мощности </a:t>
            </a:r>
            <a:r>
              <a:rPr lang="ru-RU" sz="1400" dirty="0"/>
              <a:t>завода</a:t>
            </a:r>
          </a:p>
          <a:p>
            <a:r>
              <a:rPr lang="ru-RU" sz="1400" dirty="0"/>
              <a:t>Риск поставки ТБО и полной загрузки завода должен быть обеспечен кредитоспособным контрагентом. В </a:t>
            </a:r>
            <a:r>
              <a:rPr lang="ru-RU" sz="1400" dirty="0" err="1"/>
              <a:t>Левашово</a:t>
            </a:r>
            <a:r>
              <a:rPr lang="ru-RU" sz="1400" dirty="0"/>
              <a:t> загрузку обеспечивает Санкт-Петербург</a:t>
            </a:r>
          </a:p>
          <a:p>
            <a:r>
              <a:rPr lang="ru-RU" sz="1400" dirty="0"/>
              <a:t>Субсидия затрат на переработку</a:t>
            </a:r>
          </a:p>
          <a:p>
            <a:r>
              <a:rPr lang="ru-RU" sz="1400" dirty="0"/>
              <a:t>Компенсация при досрочном расторжении</a:t>
            </a:r>
          </a:p>
          <a:p>
            <a:r>
              <a:rPr lang="ru-RU" sz="1400" dirty="0"/>
              <a:t>Риск цены/объема при реализации вторичного сырья, электроэнергии, тепла</a:t>
            </a:r>
          </a:p>
          <a:p>
            <a:endParaRPr lang="ru-RU" dirty="0"/>
          </a:p>
        </p:txBody>
      </p:sp>
    </p:spTree>
    <p:extLst>
      <p:ext uri="{BB962C8B-B14F-4D97-AF65-F5344CB8AC3E}">
        <p14:creationId xmlns:p14="http://schemas.microsoft.com/office/powerpoint/2010/main" val="2142827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23528" y="697954"/>
            <a:ext cx="6542087" cy="858838"/>
          </a:xfrm>
          <a:prstGeom prst="rect">
            <a:avLst/>
          </a:prstGeom>
        </p:spPr>
        <p:txBody>
          <a:bodyPr/>
          <a:lstStyle/>
          <a:p>
            <a:pPr eaLnBrk="0" fontAlgn="base" hangingPunct="0">
              <a:spcBef>
                <a:spcPct val="0"/>
              </a:spcBef>
              <a:spcAft>
                <a:spcPct val="0"/>
              </a:spcAft>
              <a:defRPr/>
            </a:pPr>
            <a:r>
              <a:rPr lang="ru-RU" sz="2400" i="1" kern="0" dirty="0" smtClean="0">
                <a:solidFill>
                  <a:srgbClr val="0A2973"/>
                </a:solidFill>
              </a:rPr>
              <a:t>Дисклеймер</a:t>
            </a:r>
            <a:endParaRPr lang="ru-RU" sz="2400" i="1" kern="0" dirty="0">
              <a:solidFill>
                <a:srgbClr val="0A2973"/>
              </a:solidFill>
            </a:endParaRPr>
          </a:p>
        </p:txBody>
      </p:sp>
      <p:sp>
        <p:nvSpPr>
          <p:cNvPr id="5" name="Rectangle 4"/>
          <p:cNvSpPr>
            <a:spLocks noChangeArrowheads="1"/>
          </p:cNvSpPr>
          <p:nvPr/>
        </p:nvSpPr>
        <p:spPr bwMode="auto">
          <a:xfrm>
            <a:off x="251520" y="1484784"/>
            <a:ext cx="8483600" cy="3705630"/>
          </a:xfrm>
          <a:prstGeom prst="rect">
            <a:avLst/>
          </a:prstGeom>
          <a:noFill/>
          <a:ln w="9525">
            <a:noFill/>
            <a:miter lim="800000"/>
            <a:headEnd/>
            <a:tailEnd/>
          </a:ln>
        </p:spPr>
        <p:txBody>
          <a:bodyPr>
            <a:spAutoFit/>
          </a:bodyPr>
          <a:lstStyle/>
          <a:p>
            <a:pPr algn="just" eaLnBrk="0" hangingPunct="0">
              <a:spcBef>
                <a:spcPct val="20000"/>
              </a:spcBef>
            </a:pPr>
            <a:r>
              <a:rPr lang="ru-RU" sz="1000" dirty="0">
                <a:solidFill>
                  <a:srgbClr val="0A2973"/>
                </a:solidFill>
                <a:cs typeface="Arial" pitchFamily="34" charset="0"/>
              </a:rPr>
              <a:t>«Информация, представленная в настоящей презентации, не является публичной офертой по какому бы то ни было действующему законодательству в отношении любых продуктов, финансовых или консультационных услуг либо предложением о покупке или продаже ценных бумаг или финансовых инструментов, советом или рекомендацией в отношении таких продуктов, услуг или ценных бумаг. Существует вероятность того, что продукты и услуги, представленные в настоящей презентации, не смогут быть предоставлены или предложены лицам за пределами РФ, а также в любой юрисдикции и в любой стране, где такое предоставление или передача противоречит закону или нормативно-правовым актам и/или обязывала бы ВТБ Капитал или кого-либо из его аффилированных лиц выполнять какие-либо требования, в том числе требования регистрации ВТБ Капитал в этой юрисдикции или </a:t>
            </a:r>
            <a:r>
              <a:rPr lang="ru-RU" sz="1000" dirty="0" smtClean="0">
                <a:solidFill>
                  <a:srgbClr val="0A2973"/>
                </a:solidFill>
                <a:cs typeface="Arial" pitchFamily="34" charset="0"/>
              </a:rPr>
              <a:t>стране.</a:t>
            </a:r>
            <a:r>
              <a:rPr lang="en-US" sz="1000" dirty="0" smtClean="0">
                <a:solidFill>
                  <a:srgbClr val="0A2973"/>
                </a:solidFill>
                <a:cs typeface="Arial" pitchFamily="34" charset="0"/>
              </a:rPr>
              <a:t> </a:t>
            </a:r>
            <a:r>
              <a:rPr lang="ru-RU" sz="1000" dirty="0" smtClean="0">
                <a:solidFill>
                  <a:srgbClr val="0A2973"/>
                </a:solidFill>
                <a:cs typeface="Arial" pitchFamily="34" charset="0"/>
              </a:rPr>
              <a:t>Термины </a:t>
            </a:r>
            <a:r>
              <a:rPr lang="ru-RU" sz="1000" dirty="0">
                <a:solidFill>
                  <a:srgbClr val="0A2973"/>
                </a:solidFill>
                <a:cs typeface="Arial" pitchFamily="34" charset="0"/>
              </a:rPr>
              <a:t>и положения, приведенные здесь, обозначающие продукты и услуги ВТБ Капитал, должны трактоваться исключительно в контексте соответствующих сделок и могут полностью не соответствовать значениям, определенным законодательством РФ или иным применимым законодательством. Мы не берем на себя ответственность, возникающую из (включая, но не ограничиваясь) контракта, правонарушения, халатности, обязанности по закону или иным образом (в максимальной степени, которую допускает действующее законодательство), в связи с использованием этой презентации и содержащейся в ней информации, за любые ошибки или пропуски, имеющиеся в ней. Использование информации, представленной в настоящей презентации, осуществляется пользователем на свой собственный страх и риск. Деятельность ЗАО «ВТБ Капитал» регулируется Службой Банка России по Финансовым Рынкам. ЗАО «ВТБ Капитал» имеет лицензию профессионального участника рынка ценных бумаг на осуществление брокерской деятельности №177-11463-100000, выдана Федеральной службой по финансовым рынкам 31 июля 2008 </a:t>
            </a:r>
            <a:r>
              <a:rPr lang="ru-RU" sz="1000" dirty="0" smtClean="0">
                <a:solidFill>
                  <a:srgbClr val="0A2973"/>
                </a:solidFill>
                <a:cs typeface="Arial" pitchFamily="34" charset="0"/>
              </a:rPr>
              <a:t>года.</a:t>
            </a:r>
            <a:endParaRPr lang="en-US" sz="1000" dirty="0" smtClean="0">
              <a:solidFill>
                <a:srgbClr val="0A2973"/>
              </a:solidFill>
              <a:cs typeface="Arial" pitchFamily="34" charset="0"/>
            </a:endParaRPr>
          </a:p>
          <a:p>
            <a:pPr algn="just" eaLnBrk="0" hangingPunct="0">
              <a:spcBef>
                <a:spcPct val="20000"/>
              </a:spcBef>
            </a:pPr>
            <a:r>
              <a:rPr lang="ru-RU" sz="1000" dirty="0" smtClean="0">
                <a:solidFill>
                  <a:srgbClr val="0A2973"/>
                </a:solidFill>
                <a:cs typeface="Arial" pitchFamily="34" charset="0"/>
              </a:rPr>
              <a:t>Настоящий </a:t>
            </a:r>
            <a:r>
              <a:rPr lang="ru-RU" sz="1000" dirty="0">
                <a:solidFill>
                  <a:srgbClr val="0A2973"/>
                </a:solidFill>
                <a:cs typeface="Arial" pitchFamily="34" charset="0"/>
              </a:rPr>
              <a:t>документ защищен авторскими правами, никакая его часть не может быть воспроизведена, распространена или передана без предварительного письменного разрешения «ВТБ Капитал». </a:t>
            </a:r>
            <a:endParaRPr lang="en-US" sz="1000" dirty="0" smtClean="0">
              <a:solidFill>
                <a:srgbClr val="0A2973"/>
              </a:solidFill>
              <a:cs typeface="Arial" pitchFamily="34" charset="0"/>
            </a:endParaRPr>
          </a:p>
          <a:p>
            <a:pPr algn="just" eaLnBrk="0" hangingPunct="0">
              <a:spcBef>
                <a:spcPct val="20000"/>
              </a:spcBef>
            </a:pPr>
            <a:endParaRPr lang="en-US" sz="1000" dirty="0">
              <a:solidFill>
                <a:srgbClr val="0A2973"/>
              </a:solidFill>
              <a:cs typeface="Arial" pitchFamily="34" charset="0"/>
            </a:endParaRPr>
          </a:p>
          <a:p>
            <a:pPr algn="just" eaLnBrk="0" hangingPunct="0">
              <a:spcBef>
                <a:spcPct val="20000"/>
              </a:spcBef>
            </a:pPr>
            <a:endParaRPr lang="en-US" sz="1000" dirty="0" smtClean="0">
              <a:solidFill>
                <a:srgbClr val="0A2973"/>
              </a:solidFill>
              <a:cs typeface="Arial" pitchFamily="34" charset="0"/>
            </a:endParaRPr>
          </a:p>
          <a:p>
            <a:pPr algn="just" eaLnBrk="0" hangingPunct="0">
              <a:spcBef>
                <a:spcPct val="20000"/>
              </a:spcBef>
            </a:pPr>
            <a:r>
              <a:rPr lang="ru-RU" sz="1000" dirty="0" smtClean="0">
                <a:solidFill>
                  <a:srgbClr val="0A2973"/>
                </a:solidFill>
                <a:cs typeface="Arial" pitchFamily="34" charset="0"/>
              </a:rPr>
              <a:t>© </a:t>
            </a:r>
            <a:r>
              <a:rPr lang="ru-RU" sz="1000" dirty="0">
                <a:solidFill>
                  <a:srgbClr val="0A2973"/>
                </a:solidFill>
                <a:cs typeface="Arial" pitchFamily="34" charset="0"/>
              </a:rPr>
              <a:t>ВТБ Капитал, 2014 г. Все права </a:t>
            </a:r>
            <a:r>
              <a:rPr lang="ru-RU" sz="1000" dirty="0" smtClean="0">
                <a:solidFill>
                  <a:srgbClr val="0A2973"/>
                </a:solidFill>
                <a:cs typeface="Arial" pitchFamily="34" charset="0"/>
              </a:rPr>
              <a:t>защищены</a:t>
            </a:r>
            <a:endParaRPr lang="ru-RU" sz="1000" dirty="0">
              <a:solidFill>
                <a:srgbClr val="0A2973"/>
              </a:solidFill>
              <a:cs typeface="Arial" pitchFamily="34" charset="0"/>
            </a:endParaRPr>
          </a:p>
          <a:p>
            <a:pPr indent="90488" algn="just" eaLnBrk="0" hangingPunct="0">
              <a:spcBef>
                <a:spcPct val="20000"/>
              </a:spcBef>
            </a:pPr>
            <a:endParaRPr lang="ru-RU" sz="1400" dirty="0">
              <a:solidFill>
                <a:srgbClr val="0070C0"/>
              </a:solidFill>
              <a:cs typeface="Arial" pitchFamily="34" charset="0"/>
            </a:endParaRPr>
          </a:p>
        </p:txBody>
      </p:sp>
      <p:sp>
        <p:nvSpPr>
          <p:cNvPr id="2" name="Date Placeholder 1"/>
          <p:cNvSpPr>
            <a:spLocks noGrp="1"/>
          </p:cNvSpPr>
          <p:nvPr>
            <p:ph type="dt" sz="half" idx="2"/>
          </p:nvPr>
        </p:nvSpPr>
        <p:spPr/>
        <p:txBody>
          <a:bodyPr/>
          <a:lstStyle/>
          <a:p>
            <a:fld id="{CEBA0513-1FF3-4A36-B647-57B5E3971E59}" type="datetime1">
              <a:rPr lang="ru-RU" smtClean="0"/>
              <a:t>28.10.2014</a:t>
            </a:fld>
            <a:endParaRPr lang="ru-RU" dirty="0"/>
          </a:p>
        </p:txBody>
      </p:sp>
    </p:spTree>
    <p:extLst>
      <p:ext uri="{BB962C8B-B14F-4D97-AF65-F5344CB8AC3E}">
        <p14:creationId xmlns:p14="http://schemas.microsoft.com/office/powerpoint/2010/main" val="31887149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23528" y="697954"/>
            <a:ext cx="6542087" cy="858838"/>
          </a:xfrm>
          <a:prstGeom prst="rect">
            <a:avLst/>
          </a:prstGeom>
        </p:spPr>
        <p:txBody>
          <a:bodyPr/>
          <a:lstStyle/>
          <a:p>
            <a:pPr eaLnBrk="0" fontAlgn="base" hangingPunct="0">
              <a:spcBef>
                <a:spcPct val="0"/>
              </a:spcBef>
              <a:spcAft>
                <a:spcPct val="0"/>
              </a:spcAft>
              <a:defRPr/>
            </a:pPr>
            <a:r>
              <a:rPr lang="ru-RU" sz="2400" i="1" kern="0" dirty="0" smtClean="0">
                <a:solidFill>
                  <a:srgbClr val="0A2973"/>
                </a:solidFill>
              </a:rPr>
              <a:t>Контакты</a:t>
            </a:r>
            <a:endParaRPr lang="ru-RU" sz="2400" i="1" kern="0" dirty="0">
              <a:solidFill>
                <a:srgbClr val="0A2973"/>
              </a:solidFill>
            </a:endParaRPr>
          </a:p>
        </p:txBody>
      </p:sp>
      <p:sp>
        <p:nvSpPr>
          <p:cNvPr id="5" name="Rectangle 4"/>
          <p:cNvSpPr>
            <a:spLocks noChangeArrowheads="1"/>
          </p:cNvSpPr>
          <p:nvPr/>
        </p:nvSpPr>
        <p:spPr bwMode="auto">
          <a:xfrm>
            <a:off x="251520" y="1484784"/>
            <a:ext cx="8483600" cy="2634567"/>
          </a:xfrm>
          <a:prstGeom prst="rect">
            <a:avLst/>
          </a:prstGeom>
          <a:noFill/>
          <a:ln w="9525">
            <a:noFill/>
            <a:miter lim="800000"/>
            <a:headEnd/>
            <a:tailEnd/>
          </a:ln>
        </p:spPr>
        <p:txBody>
          <a:bodyPr>
            <a:spAutoFit/>
          </a:bodyPr>
          <a:lstStyle/>
          <a:p>
            <a:pPr indent="90488" algn="just" eaLnBrk="0" hangingPunct="0">
              <a:spcBef>
                <a:spcPct val="20000"/>
              </a:spcBef>
            </a:pPr>
            <a:r>
              <a:rPr lang="ru-RU" sz="1400" b="1" dirty="0" smtClean="0">
                <a:solidFill>
                  <a:srgbClr val="0A2973"/>
                </a:solidFill>
                <a:cs typeface="Arial" pitchFamily="34" charset="0"/>
              </a:rPr>
              <a:t>Андрей Киселев</a:t>
            </a:r>
            <a:endParaRPr lang="ru-RU" sz="1400" b="1" dirty="0">
              <a:solidFill>
                <a:srgbClr val="0A2973"/>
              </a:solidFill>
              <a:cs typeface="Arial" pitchFamily="34" charset="0"/>
            </a:endParaRPr>
          </a:p>
          <a:p>
            <a:pPr indent="90488" algn="just" eaLnBrk="0" hangingPunct="0">
              <a:spcBef>
                <a:spcPct val="20000"/>
              </a:spcBef>
            </a:pPr>
            <a:r>
              <a:rPr lang="ru-RU" sz="1400" dirty="0" smtClean="0">
                <a:solidFill>
                  <a:srgbClr val="0A2973"/>
                </a:solidFill>
                <a:cs typeface="Arial" pitchFamily="34" charset="0"/>
              </a:rPr>
              <a:t>Заместитель </a:t>
            </a:r>
            <a:r>
              <a:rPr lang="ru-RU" sz="1400" dirty="0">
                <a:solidFill>
                  <a:srgbClr val="0A2973"/>
                </a:solidFill>
                <a:cs typeface="Arial" pitchFamily="34" charset="0"/>
              </a:rPr>
              <a:t>руководителя </a:t>
            </a:r>
            <a:endParaRPr lang="en-US" sz="1400" dirty="0" smtClean="0">
              <a:solidFill>
                <a:srgbClr val="0A2973"/>
              </a:solidFill>
              <a:cs typeface="Arial" pitchFamily="34" charset="0"/>
            </a:endParaRPr>
          </a:p>
          <a:p>
            <a:pPr indent="90488" algn="just" eaLnBrk="0" hangingPunct="0">
              <a:spcBef>
                <a:spcPct val="20000"/>
              </a:spcBef>
            </a:pPr>
            <a:r>
              <a:rPr lang="ru-RU" sz="1400" dirty="0" smtClean="0">
                <a:solidFill>
                  <a:srgbClr val="0A2973"/>
                </a:solidFill>
                <a:cs typeface="Arial" pitchFamily="34" charset="0"/>
              </a:rPr>
              <a:t>Департамент </a:t>
            </a:r>
            <a:r>
              <a:rPr lang="ru-RU" sz="1400" dirty="0">
                <a:solidFill>
                  <a:srgbClr val="0A2973"/>
                </a:solidFill>
                <a:cs typeface="Arial" pitchFamily="34" charset="0"/>
              </a:rPr>
              <a:t>финансирования </a:t>
            </a:r>
            <a:r>
              <a:rPr lang="ru-RU" sz="1400" dirty="0" smtClean="0">
                <a:solidFill>
                  <a:srgbClr val="0A2973"/>
                </a:solidFill>
                <a:cs typeface="Arial" pitchFamily="34" charset="0"/>
              </a:rPr>
              <a:t>инфраструктуры</a:t>
            </a:r>
          </a:p>
          <a:p>
            <a:pPr indent="90488" algn="just" eaLnBrk="0" hangingPunct="0">
              <a:spcBef>
                <a:spcPct val="20000"/>
              </a:spcBef>
            </a:pPr>
            <a:r>
              <a:rPr lang="ru-RU" sz="1400" dirty="0" smtClean="0">
                <a:solidFill>
                  <a:srgbClr val="0A2973"/>
                </a:solidFill>
                <a:cs typeface="Arial" pitchFamily="34" charset="0"/>
              </a:rPr>
              <a:t>ВТБ Капитал </a:t>
            </a:r>
          </a:p>
          <a:p>
            <a:pPr indent="90488" algn="just" eaLnBrk="0" hangingPunct="0">
              <a:spcBef>
                <a:spcPct val="20000"/>
              </a:spcBef>
            </a:pPr>
            <a:r>
              <a:rPr lang="ru-RU" sz="1400" dirty="0" smtClean="0">
                <a:solidFill>
                  <a:srgbClr val="0A2973"/>
                </a:solidFill>
                <a:cs typeface="Arial" pitchFamily="34" charset="0"/>
              </a:rPr>
              <a:t>Тел.: +7 (495) 589 21 17</a:t>
            </a:r>
            <a:endParaRPr lang="ru-RU" sz="1400" dirty="0">
              <a:solidFill>
                <a:srgbClr val="0A2973"/>
              </a:solidFill>
              <a:cs typeface="Arial" pitchFamily="34" charset="0"/>
            </a:endParaRPr>
          </a:p>
          <a:p>
            <a:pPr indent="90488" algn="just" eaLnBrk="0" hangingPunct="0">
              <a:spcBef>
                <a:spcPct val="20000"/>
              </a:spcBef>
            </a:pPr>
            <a:r>
              <a:rPr lang="en-US" sz="1400" dirty="0">
                <a:solidFill>
                  <a:srgbClr val="0A2973"/>
                </a:solidFill>
                <a:cs typeface="Arial" pitchFamily="34" charset="0"/>
              </a:rPr>
              <a:t>E-mail:</a:t>
            </a:r>
            <a:r>
              <a:rPr lang="ru-RU" sz="1400" dirty="0">
                <a:solidFill>
                  <a:srgbClr val="0A2973"/>
                </a:solidFill>
                <a:cs typeface="Arial" pitchFamily="34" charset="0"/>
              </a:rPr>
              <a:t> </a:t>
            </a:r>
            <a:r>
              <a:rPr lang="en-US" sz="1400" dirty="0" smtClean="0">
                <a:solidFill>
                  <a:srgbClr val="0A2973"/>
                </a:solidFill>
                <a:cs typeface="Arial" pitchFamily="34" charset="0"/>
                <a:hlinkClick r:id="rId2"/>
              </a:rPr>
              <a:t>Andrei.Kiselev@vtbcapital.com</a:t>
            </a:r>
            <a:endParaRPr lang="ru-RU" sz="1400" dirty="0" smtClean="0">
              <a:solidFill>
                <a:srgbClr val="0A2973"/>
              </a:solidFill>
              <a:cs typeface="Arial" pitchFamily="34" charset="0"/>
            </a:endParaRPr>
          </a:p>
          <a:p>
            <a:pPr indent="90488" algn="just" eaLnBrk="0" hangingPunct="0">
              <a:spcBef>
                <a:spcPct val="20000"/>
              </a:spcBef>
            </a:pPr>
            <a:endParaRPr lang="en-US" sz="1400" dirty="0">
              <a:solidFill>
                <a:srgbClr val="0070C0"/>
              </a:solidFill>
              <a:cs typeface="Arial" pitchFamily="34" charset="0"/>
            </a:endParaRPr>
          </a:p>
          <a:p>
            <a:pPr indent="90488" algn="just" eaLnBrk="0" hangingPunct="0">
              <a:spcBef>
                <a:spcPct val="20000"/>
              </a:spcBef>
            </a:pPr>
            <a:endParaRPr lang="ru-RU" sz="1400" dirty="0" smtClean="0">
              <a:solidFill>
                <a:srgbClr val="0070C0"/>
              </a:solidFill>
              <a:cs typeface="Arial" pitchFamily="34" charset="0"/>
              <a:hlinkClick r:id="rId3"/>
            </a:endParaRPr>
          </a:p>
          <a:p>
            <a:pPr indent="90488" algn="just" eaLnBrk="0" hangingPunct="0">
              <a:spcBef>
                <a:spcPct val="20000"/>
              </a:spcBef>
            </a:pPr>
            <a:r>
              <a:rPr lang="en-US" sz="1400" dirty="0" smtClean="0">
                <a:solidFill>
                  <a:srgbClr val="0070C0"/>
                </a:solidFill>
                <a:cs typeface="Arial" pitchFamily="34" charset="0"/>
                <a:hlinkClick r:id="rId3"/>
              </a:rPr>
              <a:t>www.vtbcapital.com</a:t>
            </a:r>
            <a:endParaRPr lang="en-US" sz="1400" dirty="0">
              <a:solidFill>
                <a:srgbClr val="0070C0"/>
              </a:solidFill>
              <a:cs typeface="Arial" pitchFamily="34" charset="0"/>
            </a:endParaRPr>
          </a:p>
          <a:p>
            <a:pPr indent="90488" algn="just" eaLnBrk="0" hangingPunct="0">
              <a:spcBef>
                <a:spcPct val="20000"/>
              </a:spcBef>
            </a:pPr>
            <a:endParaRPr lang="ru-RU" sz="1400" dirty="0">
              <a:solidFill>
                <a:srgbClr val="0070C0"/>
              </a:solidFill>
              <a:cs typeface="Arial" pitchFamily="34" charset="0"/>
            </a:endParaRPr>
          </a:p>
        </p:txBody>
      </p:sp>
      <p:sp>
        <p:nvSpPr>
          <p:cNvPr id="2" name="Date Placeholder 1"/>
          <p:cNvSpPr>
            <a:spLocks noGrp="1"/>
          </p:cNvSpPr>
          <p:nvPr>
            <p:ph type="dt" sz="half" idx="2"/>
          </p:nvPr>
        </p:nvSpPr>
        <p:spPr/>
        <p:txBody>
          <a:bodyPr/>
          <a:lstStyle/>
          <a:p>
            <a:fld id="{CEBA0513-1FF3-4A36-B647-57B5E3971E59}" type="datetime1">
              <a:rPr lang="ru-RU" smtClean="0"/>
              <a:t>28.10.2014</a:t>
            </a:fld>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8313" y="711200"/>
            <a:ext cx="8675687" cy="858838"/>
          </a:xfrm>
        </p:spPr>
        <p:txBody>
          <a:bodyPr/>
          <a:lstStyle/>
          <a:p>
            <a:r>
              <a:rPr lang="ru-RU" dirty="0"/>
              <a:t>Задачи Санкт-Петербурга по обращению с ТБО</a:t>
            </a:r>
            <a:br>
              <a:rPr lang="ru-RU" dirty="0"/>
            </a:br>
            <a:endParaRPr lang="ru-RU" dirty="0"/>
          </a:p>
        </p:txBody>
      </p:sp>
      <p:sp>
        <p:nvSpPr>
          <p:cNvPr id="4" name="Content Placeholder 3"/>
          <p:cNvSpPr>
            <a:spLocks noGrp="1"/>
          </p:cNvSpPr>
          <p:nvPr>
            <p:ph idx="1"/>
          </p:nvPr>
        </p:nvSpPr>
        <p:spPr>
          <a:xfrm>
            <a:off x="395536" y="1628800"/>
            <a:ext cx="8655496" cy="4968552"/>
          </a:xfrm>
        </p:spPr>
        <p:txBody>
          <a:bodyPr/>
          <a:lstStyle/>
          <a:p>
            <a:pPr marL="0" indent="0">
              <a:buNone/>
            </a:pPr>
            <a:r>
              <a:rPr lang="ru-RU" sz="1600" dirty="0"/>
              <a:t>Прогноз роста </a:t>
            </a:r>
            <a:r>
              <a:rPr lang="ru-RU" sz="1600" dirty="0" smtClean="0"/>
              <a:t>образования ТБО</a:t>
            </a:r>
            <a:r>
              <a:rPr lang="ru-RU" sz="1600" dirty="0"/>
              <a:t/>
            </a:r>
            <a:br>
              <a:rPr lang="ru-RU" sz="1600" dirty="0"/>
            </a:br>
            <a:r>
              <a:rPr lang="ru-RU" sz="1600" dirty="0"/>
              <a:t>в Санкт-Петербурге</a:t>
            </a:r>
          </a:p>
          <a:p>
            <a:endParaRPr lang="ru-RU" dirty="0"/>
          </a:p>
        </p:txBody>
      </p:sp>
      <p:sp>
        <p:nvSpPr>
          <p:cNvPr id="2" name="Date Placeholder 1"/>
          <p:cNvSpPr>
            <a:spLocks noGrp="1"/>
          </p:cNvSpPr>
          <p:nvPr>
            <p:ph type="dt" sz="half" idx="2"/>
          </p:nvPr>
        </p:nvSpPr>
        <p:spPr/>
        <p:txBody>
          <a:bodyPr/>
          <a:lstStyle/>
          <a:p>
            <a:fld id="{0A8D97F7-BA4D-4B3D-A5B8-3B5698BA3895}" type="datetime1">
              <a:rPr lang="ru-RU" smtClean="0"/>
              <a:t>28.10.2014</a:t>
            </a:fld>
            <a:endParaRPr lang="ru-RU" dirty="0"/>
          </a:p>
        </p:txBody>
      </p:sp>
      <p:sp>
        <p:nvSpPr>
          <p:cNvPr id="6" name="TextBox 5"/>
          <p:cNvSpPr txBox="1"/>
          <p:nvPr/>
        </p:nvSpPr>
        <p:spPr>
          <a:xfrm>
            <a:off x="467544" y="5142061"/>
            <a:ext cx="3790533" cy="246221"/>
          </a:xfrm>
          <a:prstGeom prst="rect">
            <a:avLst/>
          </a:prstGeom>
          <a:noFill/>
        </p:spPr>
        <p:txBody>
          <a:bodyPr wrap="square" rtlCol="0">
            <a:spAutoFit/>
          </a:bodyPr>
          <a:lstStyle/>
          <a:p>
            <a:r>
              <a:rPr lang="ru-RU" sz="1000" i="1" dirty="0" smtClean="0">
                <a:solidFill>
                  <a:srgbClr val="002060"/>
                </a:solidFill>
              </a:rPr>
              <a:t>Источник: Правительство Российской Федерации</a:t>
            </a:r>
            <a:endParaRPr lang="ru-RU" sz="1000" i="1" dirty="0">
              <a:solidFill>
                <a:srgbClr val="002060"/>
              </a:solidFill>
            </a:endParaRPr>
          </a:p>
        </p:txBody>
      </p:sp>
      <p:sp>
        <p:nvSpPr>
          <p:cNvPr id="8" name="TextBox 7"/>
          <p:cNvSpPr txBox="1"/>
          <p:nvPr/>
        </p:nvSpPr>
        <p:spPr>
          <a:xfrm>
            <a:off x="467544" y="5666763"/>
            <a:ext cx="4248472" cy="830997"/>
          </a:xfrm>
          <a:prstGeom prst="rect">
            <a:avLst/>
          </a:prstGeom>
          <a:solidFill>
            <a:schemeClr val="accent2">
              <a:lumMod val="40000"/>
              <a:lumOff val="60000"/>
            </a:schemeClr>
          </a:solidFill>
          <a:ln>
            <a:solidFill>
              <a:srgbClr val="1F497D"/>
            </a:solidFill>
          </a:ln>
        </p:spPr>
        <p:txBody>
          <a:bodyPr wrap="square" rtlCol="0">
            <a:spAutoFit/>
          </a:bodyPr>
          <a:lstStyle>
            <a:defPPr>
              <a:defRPr lang="en-US"/>
            </a:defPPr>
            <a:lvl1pPr algn="ctr">
              <a:defRPr sz="1200" b="1"/>
            </a:lvl1pPr>
          </a:lstStyle>
          <a:p>
            <a:pPr algn="l"/>
            <a:r>
              <a:rPr lang="ru-RU" dirty="0" smtClean="0"/>
              <a:t>В Санкт-Петербурге ежегодно образуется порядка 9,7 </a:t>
            </a:r>
            <a:r>
              <a:rPr lang="ru-RU" dirty="0"/>
              <a:t>млн. куб. </a:t>
            </a:r>
            <a:r>
              <a:rPr lang="ru-RU" dirty="0" smtClean="0"/>
              <a:t>м, или 1 700 </a:t>
            </a:r>
            <a:r>
              <a:rPr lang="ru-RU" dirty="0"/>
              <a:t>тыс. </a:t>
            </a:r>
            <a:r>
              <a:rPr lang="ru-RU" dirty="0" smtClean="0"/>
              <a:t>т, твердых бытовых отходов (ТБО). К 2020 году объем вырастет более чем на 20%</a:t>
            </a:r>
            <a:endParaRPr lang="ru-RU" dirty="0"/>
          </a:p>
        </p:txBody>
      </p:sp>
      <p:sp>
        <p:nvSpPr>
          <p:cNvPr id="9" name="TextBox 8"/>
          <p:cNvSpPr txBox="1"/>
          <p:nvPr/>
        </p:nvSpPr>
        <p:spPr>
          <a:xfrm>
            <a:off x="4644008" y="1628800"/>
            <a:ext cx="4415011" cy="584775"/>
          </a:xfrm>
          <a:prstGeom prst="rect">
            <a:avLst/>
          </a:prstGeom>
          <a:noFill/>
        </p:spPr>
        <p:txBody>
          <a:bodyPr wrap="square" rtlCol="0">
            <a:spAutoFit/>
          </a:bodyPr>
          <a:lstStyle/>
          <a:p>
            <a:r>
              <a:rPr lang="ru-RU" sz="1600" dirty="0">
                <a:solidFill>
                  <a:srgbClr val="002060"/>
                </a:solidFill>
              </a:rPr>
              <a:t>Цели правительственной программы по обращению с ТБО на период до 2020 года</a:t>
            </a:r>
            <a:r>
              <a:rPr lang="ru-RU" sz="1600" baseline="30000" dirty="0">
                <a:solidFill>
                  <a:srgbClr val="002060"/>
                </a:solidFill>
              </a:rPr>
              <a:t>1</a:t>
            </a:r>
            <a:r>
              <a:rPr lang="ru-RU" sz="1600" dirty="0">
                <a:solidFill>
                  <a:srgbClr val="002060"/>
                </a:solidFill>
              </a:rPr>
              <a:t>:</a:t>
            </a:r>
          </a:p>
        </p:txBody>
      </p:sp>
      <p:sp>
        <p:nvSpPr>
          <p:cNvPr id="10" name="TextBox 9"/>
          <p:cNvSpPr txBox="1"/>
          <p:nvPr/>
        </p:nvSpPr>
        <p:spPr>
          <a:xfrm>
            <a:off x="4860032" y="2470244"/>
            <a:ext cx="3672408" cy="3046988"/>
          </a:xfrm>
          <a:prstGeom prst="rect">
            <a:avLst/>
          </a:prstGeom>
          <a:noFill/>
        </p:spPr>
        <p:txBody>
          <a:bodyPr wrap="square" rtlCol="0">
            <a:spAutoFit/>
          </a:bodyPr>
          <a:lstStyle/>
          <a:p>
            <a:pPr marL="171450" indent="-171450">
              <a:buFont typeface="Wingdings" panose="05000000000000000000" pitchFamily="2" charset="2"/>
              <a:buChar char="§"/>
            </a:pPr>
            <a:r>
              <a:rPr lang="ru-RU" sz="1200" dirty="0" smtClean="0">
                <a:solidFill>
                  <a:srgbClr val="002060"/>
                </a:solidFill>
              </a:rPr>
              <a:t>Модернизация </a:t>
            </a:r>
            <a:r>
              <a:rPr lang="ru-RU" sz="1200" dirty="0">
                <a:solidFill>
                  <a:srgbClr val="002060"/>
                </a:solidFill>
              </a:rPr>
              <a:t>двух существующих и строительство двух новых мусороперерабатывающих </a:t>
            </a:r>
            <a:r>
              <a:rPr lang="ru-RU" sz="1200" dirty="0" smtClean="0">
                <a:solidFill>
                  <a:srgbClr val="002060"/>
                </a:solidFill>
              </a:rPr>
              <a:t>заводов</a:t>
            </a:r>
            <a:endParaRPr lang="ru-RU" sz="1200" dirty="0">
              <a:solidFill>
                <a:srgbClr val="002060"/>
              </a:solidFill>
            </a:endParaRPr>
          </a:p>
          <a:p>
            <a:pPr marL="171450" indent="-171450">
              <a:buFont typeface="Wingdings" panose="05000000000000000000" pitchFamily="2" charset="2"/>
              <a:buChar char="§"/>
            </a:pPr>
            <a:endParaRPr lang="ru-RU" sz="1200" dirty="0">
              <a:solidFill>
                <a:srgbClr val="002060"/>
              </a:solidFill>
            </a:endParaRPr>
          </a:p>
          <a:p>
            <a:pPr marL="171450" indent="-171450">
              <a:buFont typeface="Wingdings" panose="05000000000000000000" pitchFamily="2" charset="2"/>
              <a:buChar char="§"/>
            </a:pPr>
            <a:r>
              <a:rPr lang="ru-RU" sz="1200" dirty="0" smtClean="0">
                <a:solidFill>
                  <a:srgbClr val="002060"/>
                </a:solidFill>
              </a:rPr>
              <a:t>Совокупная </a:t>
            </a:r>
            <a:r>
              <a:rPr lang="ru-RU" sz="1200" dirty="0">
                <a:solidFill>
                  <a:srgbClr val="002060"/>
                </a:solidFill>
              </a:rPr>
              <a:t>мощность мусороперерабатывающих заводов </a:t>
            </a:r>
            <a:r>
              <a:rPr lang="ru-RU" sz="1200" dirty="0" smtClean="0">
                <a:solidFill>
                  <a:srgbClr val="002060"/>
                </a:solidFill>
              </a:rPr>
              <a:t>Санкт-</a:t>
            </a:r>
            <a:r>
              <a:rPr lang="ru-RU" sz="1200" dirty="0" err="1" smtClean="0">
                <a:solidFill>
                  <a:srgbClr val="002060"/>
                </a:solidFill>
              </a:rPr>
              <a:t>Петербуга</a:t>
            </a:r>
            <a:r>
              <a:rPr lang="ru-RU" sz="1200" dirty="0" smtClean="0">
                <a:solidFill>
                  <a:srgbClr val="002060"/>
                </a:solidFill>
              </a:rPr>
              <a:t> </a:t>
            </a:r>
            <a:r>
              <a:rPr lang="ru-RU" sz="1200" dirty="0">
                <a:solidFill>
                  <a:srgbClr val="002060"/>
                </a:solidFill>
              </a:rPr>
              <a:t>в 2020 году – 2 100 тыс. т. в </a:t>
            </a:r>
            <a:r>
              <a:rPr lang="ru-RU" sz="1200" dirty="0" smtClean="0">
                <a:solidFill>
                  <a:srgbClr val="002060"/>
                </a:solidFill>
              </a:rPr>
              <a:t>год</a:t>
            </a:r>
            <a:endParaRPr lang="ru-RU" sz="1200" dirty="0">
              <a:solidFill>
                <a:srgbClr val="002060"/>
              </a:solidFill>
            </a:endParaRPr>
          </a:p>
          <a:p>
            <a:pPr marL="171450" indent="-171450">
              <a:buFont typeface="Wingdings" panose="05000000000000000000" pitchFamily="2" charset="2"/>
              <a:buChar char="§"/>
            </a:pPr>
            <a:endParaRPr lang="ru-RU" sz="1200" dirty="0">
              <a:solidFill>
                <a:srgbClr val="002060"/>
              </a:solidFill>
            </a:endParaRPr>
          </a:p>
          <a:p>
            <a:pPr marL="171450" indent="-171450">
              <a:buFont typeface="Wingdings" panose="05000000000000000000" pitchFamily="2" charset="2"/>
              <a:buChar char="§"/>
            </a:pPr>
            <a:r>
              <a:rPr lang="ru-RU" sz="1200" dirty="0" smtClean="0">
                <a:solidFill>
                  <a:srgbClr val="002060"/>
                </a:solidFill>
              </a:rPr>
              <a:t>Доля </a:t>
            </a:r>
            <a:r>
              <a:rPr lang="ru-RU" sz="1200" dirty="0">
                <a:solidFill>
                  <a:srgbClr val="002060"/>
                </a:solidFill>
              </a:rPr>
              <a:t>переработанных ТБО должна возрасти до 60-80% в 2017 году и до 90% в </a:t>
            </a:r>
            <a:r>
              <a:rPr lang="ru-RU" sz="1200" dirty="0" smtClean="0">
                <a:solidFill>
                  <a:srgbClr val="002060"/>
                </a:solidFill>
              </a:rPr>
              <a:t>2020</a:t>
            </a:r>
            <a:endParaRPr lang="ru-RU" sz="1200" dirty="0">
              <a:solidFill>
                <a:srgbClr val="002060"/>
              </a:solidFill>
            </a:endParaRPr>
          </a:p>
          <a:p>
            <a:pPr marL="171450" indent="-171450">
              <a:buFont typeface="Wingdings" panose="05000000000000000000" pitchFamily="2" charset="2"/>
              <a:buChar char="§"/>
            </a:pPr>
            <a:endParaRPr lang="ru-RU" sz="1200" dirty="0">
              <a:solidFill>
                <a:srgbClr val="002060"/>
              </a:solidFill>
            </a:endParaRPr>
          </a:p>
          <a:p>
            <a:pPr marL="171450" indent="-171450">
              <a:buFont typeface="Wingdings" panose="05000000000000000000" pitchFamily="2" charset="2"/>
              <a:buChar char="§"/>
            </a:pPr>
            <a:r>
              <a:rPr lang="ru-RU" sz="1200" dirty="0" smtClean="0">
                <a:solidFill>
                  <a:srgbClr val="002060"/>
                </a:solidFill>
              </a:rPr>
              <a:t>Строительство </a:t>
            </a:r>
            <a:r>
              <a:rPr lang="ru-RU" sz="1200" dirty="0">
                <a:solidFill>
                  <a:srgbClr val="002060"/>
                </a:solidFill>
              </a:rPr>
              <a:t>двух новых полигонов по захоронению ТБО в районах Ленинградской области, прилегающих к северной и южной технологическим зонам Санкт-Петербурга, рекультивация полигона ТБО «Новоселки</a:t>
            </a:r>
            <a:r>
              <a:rPr lang="ru-RU" sz="1200" dirty="0" smtClean="0">
                <a:solidFill>
                  <a:srgbClr val="002060"/>
                </a:solidFill>
              </a:rPr>
              <a:t>»</a:t>
            </a:r>
            <a:endParaRPr lang="ru-RU" sz="1200" dirty="0">
              <a:solidFill>
                <a:srgbClr val="002060"/>
              </a:solidFill>
            </a:endParaRPr>
          </a:p>
        </p:txBody>
      </p:sp>
      <p:sp>
        <p:nvSpPr>
          <p:cNvPr id="11" name="TextBox 10"/>
          <p:cNvSpPr txBox="1"/>
          <p:nvPr/>
        </p:nvSpPr>
        <p:spPr>
          <a:xfrm>
            <a:off x="5004048" y="5666763"/>
            <a:ext cx="3816424" cy="553998"/>
          </a:xfrm>
          <a:prstGeom prst="rect">
            <a:avLst/>
          </a:prstGeom>
          <a:noFill/>
        </p:spPr>
        <p:txBody>
          <a:bodyPr wrap="square" rtlCol="0">
            <a:spAutoFit/>
          </a:bodyPr>
          <a:lstStyle/>
          <a:p>
            <a:r>
              <a:rPr lang="ru-RU" sz="1000" i="1" baseline="30000" dirty="0">
                <a:solidFill>
                  <a:srgbClr val="002060"/>
                </a:solidFill>
              </a:rPr>
              <a:t>1</a:t>
            </a:r>
            <a:r>
              <a:rPr lang="ru-RU" sz="1000" i="1" dirty="0">
                <a:solidFill>
                  <a:srgbClr val="002060"/>
                </a:solidFill>
              </a:rPr>
              <a:t> Региональная целевая программа по обращению с </a:t>
            </a:r>
            <a:r>
              <a:rPr lang="ru-RU" sz="1000" i="1" dirty="0" smtClean="0">
                <a:solidFill>
                  <a:srgbClr val="002060"/>
                </a:solidFill>
              </a:rPr>
              <a:t>твердыми</a:t>
            </a:r>
            <a:r>
              <a:rPr lang="en-US" sz="1000" i="1" dirty="0" smtClean="0">
                <a:solidFill>
                  <a:srgbClr val="002060"/>
                </a:solidFill>
              </a:rPr>
              <a:t> </a:t>
            </a:r>
            <a:r>
              <a:rPr lang="ru-RU" sz="1000" i="1" dirty="0" smtClean="0">
                <a:solidFill>
                  <a:srgbClr val="002060"/>
                </a:solidFill>
              </a:rPr>
              <a:t>бытовыми </a:t>
            </a:r>
            <a:r>
              <a:rPr lang="ru-RU" sz="1000" i="1" dirty="0">
                <a:solidFill>
                  <a:srgbClr val="002060"/>
                </a:solidFill>
              </a:rPr>
              <a:t>отходами в Санкт-Петербурге на период 2012 - 2020 годов</a:t>
            </a:r>
          </a:p>
        </p:txBody>
      </p:sp>
      <p:graphicFrame>
        <p:nvGraphicFramePr>
          <p:cNvPr id="24" name="Chart 23"/>
          <p:cNvGraphicFramePr>
            <a:graphicFrameLocks/>
          </p:cNvGraphicFramePr>
          <p:nvPr>
            <p:extLst>
              <p:ext uri="{D42A27DB-BD31-4B8C-83A1-F6EECF244321}">
                <p14:modId xmlns:p14="http://schemas.microsoft.com/office/powerpoint/2010/main" val="786246480"/>
              </p:ext>
            </p:extLst>
          </p:nvPr>
        </p:nvGraphicFramePr>
        <p:xfrm>
          <a:off x="395536" y="2346121"/>
          <a:ext cx="4248472" cy="2811071"/>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Straight Arrow Connector 11"/>
          <p:cNvCxnSpPr/>
          <p:nvPr/>
        </p:nvCxnSpPr>
        <p:spPr>
          <a:xfrm>
            <a:off x="2267744" y="3068960"/>
            <a:ext cx="0" cy="924778"/>
          </a:xfrm>
          <a:prstGeom prst="straightConnector1">
            <a:avLst/>
          </a:prstGeom>
          <a:ln w="190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1615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8313" y="711200"/>
            <a:ext cx="8675687" cy="858838"/>
          </a:xfrm>
        </p:spPr>
        <p:txBody>
          <a:bodyPr/>
          <a:lstStyle/>
          <a:p>
            <a:r>
              <a:rPr lang="ru-RU" dirty="0"/>
              <a:t>Утилизация ТБО: основные объекты в Санкт-Петербурге</a:t>
            </a:r>
            <a:br>
              <a:rPr lang="ru-RU" dirty="0"/>
            </a:br>
            <a:endParaRPr lang="ru-RU" dirty="0"/>
          </a:p>
        </p:txBody>
      </p:sp>
      <p:sp>
        <p:nvSpPr>
          <p:cNvPr id="2" name="Date Placeholder 1"/>
          <p:cNvSpPr>
            <a:spLocks noGrp="1"/>
          </p:cNvSpPr>
          <p:nvPr>
            <p:ph type="dt" sz="half" idx="2"/>
          </p:nvPr>
        </p:nvSpPr>
        <p:spPr/>
        <p:txBody>
          <a:bodyPr/>
          <a:lstStyle/>
          <a:p>
            <a:fld id="{0A8D97F7-BA4D-4B3D-A5B8-3B5698BA3895}" type="datetime1">
              <a:rPr lang="ru-RU" smtClean="0"/>
              <a:t>28.10.2014</a:t>
            </a:fld>
            <a:endParaRPr lang="ru-RU" dirty="0"/>
          </a:p>
        </p:txBody>
      </p:sp>
      <p:pic>
        <p:nvPicPr>
          <p:cNvPr id="16"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7448"/>
          <a:stretch/>
        </p:blipFill>
        <p:spPr bwMode="auto">
          <a:xfrm>
            <a:off x="4713922" y="1556792"/>
            <a:ext cx="4034542" cy="3936073"/>
          </a:xfrm>
          <a:prstGeom prst="rect">
            <a:avLst/>
          </a:prstGeom>
          <a:gradFill>
            <a:gsLst>
              <a:gs pos="0">
                <a:srgbClr val="FF0000"/>
              </a:gs>
              <a:gs pos="50000">
                <a:schemeClr val="accent1">
                  <a:tint val="44500"/>
                  <a:satMod val="160000"/>
                </a:schemeClr>
              </a:gs>
              <a:gs pos="100000">
                <a:schemeClr val="accent1">
                  <a:tint val="23500"/>
                  <a:satMod val="160000"/>
                </a:schemeClr>
              </a:gs>
            </a:gsLst>
            <a:lin ang="5400000" scaled="0"/>
          </a:gradFill>
          <a:ln>
            <a:solidFill>
              <a:schemeClr val="bg1">
                <a:lumMod val="50000"/>
              </a:schemeClr>
            </a:solidFill>
          </a:ln>
        </p:spPr>
      </p:pic>
      <p:sp>
        <p:nvSpPr>
          <p:cNvPr id="17" name="TextBox 16"/>
          <p:cNvSpPr txBox="1"/>
          <p:nvPr/>
        </p:nvSpPr>
        <p:spPr>
          <a:xfrm>
            <a:off x="432048" y="1464413"/>
            <a:ext cx="4283968" cy="938719"/>
          </a:xfrm>
          <a:prstGeom prst="rect">
            <a:avLst/>
          </a:prstGeom>
          <a:noFill/>
        </p:spPr>
        <p:txBody>
          <a:bodyPr wrap="square" rtlCol="0">
            <a:spAutoFit/>
          </a:bodyPr>
          <a:lstStyle/>
          <a:p>
            <a:pPr>
              <a:spcAft>
                <a:spcPts val="600"/>
              </a:spcAft>
            </a:pPr>
            <a:r>
              <a:rPr lang="ru-RU" sz="1000" b="1" dirty="0">
                <a:solidFill>
                  <a:srgbClr val="002060"/>
                </a:solidFill>
              </a:rPr>
              <a:t>Мусороперерабатывающий завод в поселке </a:t>
            </a:r>
            <a:r>
              <a:rPr lang="ru-RU" sz="1000" b="1" dirty="0" err="1">
                <a:solidFill>
                  <a:srgbClr val="002060"/>
                </a:solidFill>
              </a:rPr>
              <a:t>Левашово</a:t>
            </a:r>
            <a:r>
              <a:rPr lang="ru-RU" sz="1000" b="1" dirty="0">
                <a:solidFill>
                  <a:srgbClr val="002060"/>
                </a:solidFill>
              </a:rPr>
              <a:t> (проект)</a:t>
            </a:r>
            <a:r>
              <a:rPr lang="en-US" sz="1000" dirty="0">
                <a:solidFill>
                  <a:srgbClr val="002060"/>
                </a:solidFill>
              </a:rPr>
              <a:t>:</a:t>
            </a:r>
            <a:endParaRPr lang="ru-RU" sz="1000" dirty="0">
              <a:solidFill>
                <a:srgbClr val="002060"/>
              </a:solidFill>
            </a:endParaRPr>
          </a:p>
          <a:p>
            <a:pPr marL="285750" indent="-285750">
              <a:buFont typeface="Wingdings" panose="05000000000000000000" pitchFamily="2" charset="2"/>
              <a:buChar char="§"/>
            </a:pPr>
            <a:r>
              <a:rPr lang="ru-RU" sz="1000" dirty="0" smtClean="0">
                <a:solidFill>
                  <a:srgbClr val="002060"/>
                </a:solidFill>
              </a:rPr>
              <a:t>Ввод </a:t>
            </a:r>
            <a:r>
              <a:rPr lang="ru-RU" sz="1000" dirty="0">
                <a:solidFill>
                  <a:srgbClr val="002060"/>
                </a:solidFill>
              </a:rPr>
              <a:t>в эксплуатацию планируется в конце 2017 </a:t>
            </a:r>
            <a:r>
              <a:rPr lang="ru-RU" sz="1000" dirty="0" smtClean="0">
                <a:solidFill>
                  <a:srgbClr val="002060"/>
                </a:solidFill>
              </a:rPr>
              <a:t>года</a:t>
            </a:r>
            <a:endParaRPr lang="ru-RU" sz="1000" dirty="0">
              <a:solidFill>
                <a:srgbClr val="002060"/>
              </a:solidFill>
            </a:endParaRPr>
          </a:p>
          <a:p>
            <a:pPr marL="285750" indent="-285750">
              <a:buFont typeface="Wingdings" panose="05000000000000000000" pitchFamily="2" charset="2"/>
              <a:buChar char="§"/>
            </a:pPr>
            <a:r>
              <a:rPr lang="ru-RU" sz="1000" dirty="0" smtClean="0">
                <a:solidFill>
                  <a:srgbClr val="002060"/>
                </a:solidFill>
              </a:rPr>
              <a:t>Строительство </a:t>
            </a:r>
            <a:r>
              <a:rPr lang="ru-RU" sz="1000" dirty="0">
                <a:solidFill>
                  <a:srgbClr val="002060"/>
                </a:solidFill>
              </a:rPr>
              <a:t>и эксплуатация в рамках Соглашения о государственно-частном партнерстве (ГЧП</a:t>
            </a:r>
            <a:r>
              <a:rPr lang="ru-RU" sz="1000" dirty="0" smtClean="0">
                <a:solidFill>
                  <a:srgbClr val="002060"/>
                </a:solidFill>
              </a:rPr>
              <a:t>)</a:t>
            </a:r>
            <a:endParaRPr lang="ru-RU" sz="1000" dirty="0">
              <a:solidFill>
                <a:srgbClr val="002060"/>
              </a:solidFill>
            </a:endParaRPr>
          </a:p>
          <a:p>
            <a:pPr marL="285750" indent="-285750">
              <a:buFont typeface="Wingdings" panose="05000000000000000000" pitchFamily="2" charset="2"/>
              <a:buChar char="§"/>
            </a:pPr>
            <a:r>
              <a:rPr lang="ru-RU" sz="1000" dirty="0" smtClean="0">
                <a:solidFill>
                  <a:srgbClr val="002060"/>
                </a:solidFill>
              </a:rPr>
              <a:t>Первоначальная </a:t>
            </a:r>
            <a:r>
              <a:rPr lang="ru-RU" sz="1000" dirty="0">
                <a:solidFill>
                  <a:srgbClr val="002060"/>
                </a:solidFill>
              </a:rPr>
              <a:t>расчетная мощность завода – 350 тыс. т. в </a:t>
            </a:r>
            <a:r>
              <a:rPr lang="ru-RU" sz="1000" dirty="0" smtClean="0">
                <a:solidFill>
                  <a:srgbClr val="002060"/>
                </a:solidFill>
              </a:rPr>
              <a:t>год</a:t>
            </a:r>
            <a:endParaRPr lang="ru-RU" sz="1000" dirty="0"/>
          </a:p>
        </p:txBody>
      </p:sp>
      <p:sp>
        <p:nvSpPr>
          <p:cNvPr id="18" name="TextBox 17"/>
          <p:cNvSpPr txBox="1"/>
          <p:nvPr/>
        </p:nvSpPr>
        <p:spPr>
          <a:xfrm>
            <a:off x="432048" y="2520369"/>
            <a:ext cx="4176464" cy="1246495"/>
          </a:xfrm>
          <a:prstGeom prst="rect">
            <a:avLst/>
          </a:prstGeom>
          <a:noFill/>
        </p:spPr>
        <p:txBody>
          <a:bodyPr wrap="square" rtlCol="0">
            <a:spAutoFit/>
          </a:bodyPr>
          <a:lstStyle/>
          <a:p>
            <a:pPr>
              <a:spcAft>
                <a:spcPts val="600"/>
              </a:spcAft>
            </a:pPr>
            <a:r>
              <a:rPr lang="ru-RU" sz="1000" b="1" dirty="0">
                <a:solidFill>
                  <a:srgbClr val="002060"/>
                </a:solidFill>
              </a:rPr>
              <a:t>Полигон твердых отходов «Новоселки»</a:t>
            </a:r>
            <a:r>
              <a:rPr lang="en-US" sz="1000" dirty="0">
                <a:solidFill>
                  <a:srgbClr val="002060"/>
                </a:solidFill>
              </a:rPr>
              <a:t>:</a:t>
            </a:r>
            <a:endParaRPr lang="ru-RU" sz="1000" dirty="0">
              <a:solidFill>
                <a:srgbClr val="002060"/>
              </a:solidFill>
            </a:endParaRPr>
          </a:p>
          <a:p>
            <a:pPr marL="285750" indent="-285750">
              <a:buFont typeface="Wingdings" panose="05000000000000000000" pitchFamily="2" charset="2"/>
              <a:buChar char="§"/>
            </a:pPr>
            <a:r>
              <a:rPr lang="ru-RU" sz="1000" dirty="0" smtClean="0">
                <a:solidFill>
                  <a:srgbClr val="002060"/>
                </a:solidFill>
              </a:rPr>
              <a:t>Самый </a:t>
            </a:r>
            <a:r>
              <a:rPr lang="ru-RU" sz="1000" dirty="0">
                <a:solidFill>
                  <a:srgbClr val="002060"/>
                </a:solidFill>
              </a:rPr>
              <a:t>крупный действующий полигон ТБО вблизи </a:t>
            </a:r>
            <a:r>
              <a:rPr lang="ru-RU" sz="1000" dirty="0" smtClean="0">
                <a:solidFill>
                  <a:srgbClr val="002060"/>
                </a:solidFill>
              </a:rPr>
              <a:t>Санкт-Петербурга</a:t>
            </a:r>
            <a:endParaRPr lang="ru-RU" sz="1000" dirty="0">
              <a:solidFill>
                <a:srgbClr val="002060"/>
              </a:solidFill>
            </a:endParaRPr>
          </a:p>
          <a:p>
            <a:pPr marL="285750" indent="-285750">
              <a:buFont typeface="Wingdings" panose="05000000000000000000" pitchFamily="2" charset="2"/>
              <a:buChar char="§"/>
            </a:pPr>
            <a:r>
              <a:rPr lang="ru-RU" sz="1000" dirty="0" smtClean="0">
                <a:solidFill>
                  <a:srgbClr val="002060"/>
                </a:solidFill>
              </a:rPr>
              <a:t>Эксплуатируется </a:t>
            </a:r>
            <a:r>
              <a:rPr lang="ru-RU" sz="1000" dirty="0">
                <a:solidFill>
                  <a:srgbClr val="002060"/>
                </a:solidFill>
              </a:rPr>
              <a:t>с 1973 года, проектная мощность  в 32 млн. т. практически </a:t>
            </a:r>
            <a:r>
              <a:rPr lang="ru-RU" sz="1000" dirty="0" smtClean="0">
                <a:solidFill>
                  <a:srgbClr val="002060"/>
                </a:solidFill>
              </a:rPr>
              <a:t>исчерпана</a:t>
            </a:r>
            <a:endParaRPr lang="ru-RU" sz="1000" dirty="0">
              <a:solidFill>
                <a:srgbClr val="002060"/>
              </a:solidFill>
            </a:endParaRPr>
          </a:p>
          <a:p>
            <a:pPr marL="285750" indent="-285750">
              <a:buFont typeface="Wingdings" panose="05000000000000000000" pitchFamily="2" charset="2"/>
              <a:buChar char="§"/>
            </a:pPr>
            <a:r>
              <a:rPr lang="ru-RU" sz="1000" dirty="0" smtClean="0">
                <a:solidFill>
                  <a:srgbClr val="002060"/>
                </a:solidFill>
              </a:rPr>
              <a:t>Полигон </a:t>
            </a:r>
            <a:r>
              <a:rPr lang="ru-RU" sz="1000" dirty="0">
                <a:solidFill>
                  <a:srgbClr val="002060"/>
                </a:solidFill>
              </a:rPr>
              <a:t>будет </a:t>
            </a:r>
            <a:r>
              <a:rPr lang="ru-RU" sz="1000" dirty="0" err="1">
                <a:solidFill>
                  <a:srgbClr val="002060"/>
                </a:solidFill>
              </a:rPr>
              <a:t>рекультивирован</a:t>
            </a:r>
            <a:r>
              <a:rPr lang="ru-RU" sz="1000" dirty="0">
                <a:solidFill>
                  <a:srgbClr val="002060"/>
                </a:solidFill>
              </a:rPr>
              <a:t> после ввода в эксплуатацию мусороперерабатывающего завода в поселке </a:t>
            </a:r>
            <a:r>
              <a:rPr lang="ru-RU" sz="1000" dirty="0" err="1" smtClean="0">
                <a:solidFill>
                  <a:srgbClr val="002060"/>
                </a:solidFill>
              </a:rPr>
              <a:t>Левашово</a:t>
            </a:r>
            <a:endParaRPr lang="ru-RU" sz="1000" dirty="0">
              <a:solidFill>
                <a:srgbClr val="002060"/>
              </a:solidFill>
            </a:endParaRPr>
          </a:p>
        </p:txBody>
      </p:sp>
      <p:sp>
        <p:nvSpPr>
          <p:cNvPr id="19" name="TextBox 18"/>
          <p:cNvSpPr txBox="1"/>
          <p:nvPr/>
        </p:nvSpPr>
        <p:spPr>
          <a:xfrm>
            <a:off x="432048" y="3728933"/>
            <a:ext cx="4176464" cy="630942"/>
          </a:xfrm>
          <a:prstGeom prst="rect">
            <a:avLst/>
          </a:prstGeom>
          <a:noFill/>
        </p:spPr>
        <p:txBody>
          <a:bodyPr wrap="square" rtlCol="0">
            <a:spAutoFit/>
          </a:bodyPr>
          <a:lstStyle/>
          <a:p>
            <a:pPr>
              <a:spcAft>
                <a:spcPts val="600"/>
              </a:spcAft>
            </a:pPr>
            <a:r>
              <a:rPr lang="ru-RU" sz="1000" b="1" dirty="0">
                <a:solidFill>
                  <a:srgbClr val="002060"/>
                </a:solidFill>
              </a:rPr>
              <a:t>Мусороперерабатывающий завод МПБО-2</a:t>
            </a:r>
            <a:r>
              <a:rPr lang="en-US" sz="1000" b="1" dirty="0">
                <a:solidFill>
                  <a:srgbClr val="002060"/>
                </a:solidFill>
              </a:rPr>
              <a:t> </a:t>
            </a:r>
            <a:r>
              <a:rPr lang="ru-RU" sz="1000" b="1" dirty="0">
                <a:solidFill>
                  <a:srgbClr val="002060"/>
                </a:solidFill>
              </a:rPr>
              <a:t>(поселок </a:t>
            </a:r>
            <a:r>
              <a:rPr lang="ru-RU" sz="1000" b="1" dirty="0" err="1">
                <a:solidFill>
                  <a:srgbClr val="002060"/>
                </a:solidFill>
              </a:rPr>
              <a:t>Янино</a:t>
            </a:r>
            <a:r>
              <a:rPr lang="ru-RU" sz="1000" b="1" dirty="0">
                <a:solidFill>
                  <a:srgbClr val="002060"/>
                </a:solidFill>
              </a:rPr>
              <a:t>)</a:t>
            </a:r>
            <a:r>
              <a:rPr lang="ru-RU" sz="1000" dirty="0">
                <a:solidFill>
                  <a:srgbClr val="002060"/>
                </a:solidFill>
              </a:rPr>
              <a:t>:</a:t>
            </a:r>
          </a:p>
          <a:p>
            <a:pPr marL="285750" indent="-285750">
              <a:buFont typeface="Wingdings" panose="05000000000000000000" pitchFamily="2" charset="2"/>
              <a:buChar char="§"/>
            </a:pPr>
            <a:r>
              <a:rPr lang="ru-RU" sz="1000" dirty="0" smtClean="0">
                <a:solidFill>
                  <a:srgbClr val="002060"/>
                </a:solidFill>
              </a:rPr>
              <a:t>Построен </a:t>
            </a:r>
            <a:r>
              <a:rPr lang="ru-RU" sz="1000" dirty="0">
                <a:solidFill>
                  <a:srgbClr val="002060"/>
                </a:solidFill>
              </a:rPr>
              <a:t>в 1996 </a:t>
            </a:r>
            <a:r>
              <a:rPr lang="ru-RU" sz="1000" dirty="0" smtClean="0">
                <a:solidFill>
                  <a:srgbClr val="002060"/>
                </a:solidFill>
              </a:rPr>
              <a:t>году</a:t>
            </a:r>
            <a:endParaRPr lang="ru-RU" sz="1000" dirty="0">
              <a:solidFill>
                <a:srgbClr val="002060"/>
              </a:solidFill>
            </a:endParaRPr>
          </a:p>
          <a:p>
            <a:pPr marL="285750" indent="-285750">
              <a:buFont typeface="Wingdings" panose="05000000000000000000" pitchFamily="2" charset="2"/>
              <a:buChar char="§"/>
            </a:pPr>
            <a:r>
              <a:rPr lang="ru-RU" sz="1000" dirty="0" smtClean="0">
                <a:solidFill>
                  <a:srgbClr val="002060"/>
                </a:solidFill>
              </a:rPr>
              <a:t>Текущая </a:t>
            </a:r>
            <a:r>
              <a:rPr lang="ru-RU" sz="1000" dirty="0">
                <a:solidFill>
                  <a:srgbClr val="002060"/>
                </a:solidFill>
              </a:rPr>
              <a:t>мощность – 195 тыс. т. в </a:t>
            </a:r>
            <a:r>
              <a:rPr lang="ru-RU" sz="1000" dirty="0" smtClean="0">
                <a:solidFill>
                  <a:srgbClr val="002060"/>
                </a:solidFill>
              </a:rPr>
              <a:t>год</a:t>
            </a:r>
            <a:endParaRPr lang="ru-RU" sz="1000" dirty="0">
              <a:solidFill>
                <a:srgbClr val="002060"/>
              </a:solidFill>
            </a:endParaRPr>
          </a:p>
        </p:txBody>
      </p:sp>
      <p:sp>
        <p:nvSpPr>
          <p:cNvPr id="20" name="TextBox 19"/>
          <p:cNvSpPr txBox="1"/>
          <p:nvPr/>
        </p:nvSpPr>
        <p:spPr>
          <a:xfrm>
            <a:off x="432048" y="4359875"/>
            <a:ext cx="4104456" cy="784830"/>
          </a:xfrm>
          <a:prstGeom prst="rect">
            <a:avLst/>
          </a:prstGeom>
          <a:noFill/>
        </p:spPr>
        <p:txBody>
          <a:bodyPr wrap="square" rtlCol="0">
            <a:spAutoFit/>
          </a:bodyPr>
          <a:lstStyle/>
          <a:p>
            <a:pPr>
              <a:spcAft>
                <a:spcPts val="600"/>
              </a:spcAft>
            </a:pPr>
            <a:r>
              <a:rPr lang="ru-RU" sz="1000" b="1" dirty="0">
                <a:solidFill>
                  <a:srgbClr val="002060"/>
                </a:solidFill>
              </a:rPr>
              <a:t>Мусороперерабатывающий завод МПБО-1 (</a:t>
            </a:r>
            <a:r>
              <a:rPr lang="ru-RU" sz="1000" b="1" dirty="0" err="1">
                <a:solidFill>
                  <a:srgbClr val="002060"/>
                </a:solidFill>
              </a:rPr>
              <a:t>Волхонское</a:t>
            </a:r>
            <a:r>
              <a:rPr lang="ru-RU" sz="1000" b="1" dirty="0">
                <a:solidFill>
                  <a:srgbClr val="002060"/>
                </a:solidFill>
              </a:rPr>
              <a:t> шоссе)</a:t>
            </a:r>
            <a:r>
              <a:rPr lang="ru-RU" sz="1000" dirty="0">
                <a:solidFill>
                  <a:srgbClr val="002060"/>
                </a:solidFill>
              </a:rPr>
              <a:t>:</a:t>
            </a:r>
          </a:p>
          <a:p>
            <a:pPr marL="285750" indent="-285750">
              <a:buFont typeface="Wingdings" panose="05000000000000000000" pitchFamily="2" charset="2"/>
              <a:buChar char="§"/>
            </a:pPr>
            <a:r>
              <a:rPr lang="ru-RU" sz="1000" dirty="0" smtClean="0">
                <a:solidFill>
                  <a:srgbClr val="002060"/>
                </a:solidFill>
              </a:rPr>
              <a:t>Построен </a:t>
            </a:r>
            <a:r>
              <a:rPr lang="ru-RU" sz="1000" dirty="0">
                <a:solidFill>
                  <a:srgbClr val="002060"/>
                </a:solidFill>
              </a:rPr>
              <a:t>в 1973 </a:t>
            </a:r>
            <a:r>
              <a:rPr lang="ru-RU" sz="1000" dirty="0" smtClean="0">
                <a:solidFill>
                  <a:srgbClr val="002060"/>
                </a:solidFill>
              </a:rPr>
              <a:t>году</a:t>
            </a:r>
            <a:endParaRPr lang="ru-RU" sz="1000" dirty="0">
              <a:solidFill>
                <a:srgbClr val="002060"/>
              </a:solidFill>
            </a:endParaRPr>
          </a:p>
          <a:p>
            <a:pPr marL="285750" indent="-285750">
              <a:buFont typeface="Wingdings" panose="05000000000000000000" pitchFamily="2" charset="2"/>
              <a:buChar char="§"/>
            </a:pPr>
            <a:r>
              <a:rPr lang="ru-RU" sz="1000" dirty="0" smtClean="0">
                <a:solidFill>
                  <a:srgbClr val="002060"/>
                </a:solidFill>
              </a:rPr>
              <a:t>Текущая </a:t>
            </a:r>
            <a:r>
              <a:rPr lang="ru-RU" sz="1000" dirty="0">
                <a:solidFill>
                  <a:srgbClr val="002060"/>
                </a:solidFill>
              </a:rPr>
              <a:t>мощность – 190 тыс. т.  в год</a:t>
            </a:r>
          </a:p>
        </p:txBody>
      </p:sp>
      <p:sp>
        <p:nvSpPr>
          <p:cNvPr id="21" name="TextBox 20"/>
          <p:cNvSpPr txBox="1"/>
          <p:nvPr/>
        </p:nvSpPr>
        <p:spPr>
          <a:xfrm>
            <a:off x="432046" y="5144705"/>
            <a:ext cx="4176465" cy="938719"/>
          </a:xfrm>
          <a:prstGeom prst="rect">
            <a:avLst/>
          </a:prstGeom>
          <a:noFill/>
        </p:spPr>
        <p:txBody>
          <a:bodyPr wrap="square" rtlCol="0">
            <a:spAutoFit/>
          </a:bodyPr>
          <a:lstStyle/>
          <a:p>
            <a:pPr>
              <a:spcAft>
                <a:spcPts val="600"/>
              </a:spcAft>
            </a:pPr>
            <a:r>
              <a:rPr lang="ru-RU" sz="1000" b="1" dirty="0">
                <a:solidFill>
                  <a:srgbClr val="002060"/>
                </a:solidFill>
              </a:rPr>
              <a:t>Полигон ООО «Новый Свет-Эко»</a:t>
            </a:r>
            <a:r>
              <a:rPr lang="en-US" sz="1000" dirty="0">
                <a:solidFill>
                  <a:srgbClr val="002060"/>
                </a:solidFill>
              </a:rPr>
              <a:t>:</a:t>
            </a:r>
            <a:endParaRPr lang="ru-RU" sz="1000" dirty="0">
              <a:solidFill>
                <a:srgbClr val="002060"/>
              </a:solidFill>
            </a:endParaRPr>
          </a:p>
          <a:p>
            <a:pPr marL="285750" indent="-285750">
              <a:buFont typeface="Wingdings" panose="05000000000000000000" pitchFamily="2" charset="2"/>
              <a:buChar char="§"/>
            </a:pPr>
            <a:r>
              <a:rPr lang="ru-RU" sz="1000" dirty="0" smtClean="0">
                <a:solidFill>
                  <a:srgbClr val="002060"/>
                </a:solidFill>
              </a:rPr>
              <a:t>Эксплуатируется </a:t>
            </a:r>
            <a:r>
              <a:rPr lang="ru-RU" sz="1000" dirty="0">
                <a:solidFill>
                  <a:srgbClr val="002060"/>
                </a:solidFill>
              </a:rPr>
              <a:t>с 2001 </a:t>
            </a:r>
            <a:r>
              <a:rPr lang="ru-RU" sz="1000" dirty="0" smtClean="0">
                <a:solidFill>
                  <a:srgbClr val="002060"/>
                </a:solidFill>
              </a:rPr>
              <a:t>года</a:t>
            </a:r>
            <a:endParaRPr lang="ru-RU" sz="1000" dirty="0">
              <a:solidFill>
                <a:srgbClr val="002060"/>
              </a:solidFill>
            </a:endParaRPr>
          </a:p>
          <a:p>
            <a:pPr marL="285750" indent="-285750">
              <a:buFont typeface="Wingdings" panose="05000000000000000000" pitchFamily="2" charset="2"/>
              <a:buChar char="§"/>
            </a:pPr>
            <a:r>
              <a:rPr lang="ru-RU" sz="1000" dirty="0" smtClean="0">
                <a:solidFill>
                  <a:srgbClr val="002060"/>
                </a:solidFill>
              </a:rPr>
              <a:t>Общая </a:t>
            </a:r>
            <a:r>
              <a:rPr lang="ru-RU" sz="1000" dirty="0">
                <a:solidFill>
                  <a:srgbClr val="002060"/>
                </a:solidFill>
              </a:rPr>
              <a:t>проектная мощность 18 млн. т. всего, 900 тыс. т. в </a:t>
            </a:r>
            <a:r>
              <a:rPr lang="ru-RU" sz="1000" dirty="0" smtClean="0">
                <a:solidFill>
                  <a:srgbClr val="002060"/>
                </a:solidFill>
              </a:rPr>
              <a:t>год</a:t>
            </a:r>
            <a:endParaRPr lang="ru-RU" sz="1000" dirty="0">
              <a:solidFill>
                <a:srgbClr val="002060"/>
              </a:solidFill>
            </a:endParaRPr>
          </a:p>
          <a:p>
            <a:pPr marL="285750" indent="-285750">
              <a:buFont typeface="Wingdings" panose="05000000000000000000" pitchFamily="2" charset="2"/>
              <a:buChar char="§"/>
            </a:pPr>
            <a:r>
              <a:rPr lang="ru-RU" sz="1000" dirty="0" smtClean="0">
                <a:solidFill>
                  <a:srgbClr val="002060"/>
                </a:solidFill>
              </a:rPr>
              <a:t>При </a:t>
            </a:r>
            <a:r>
              <a:rPr lang="ru-RU" sz="1000" dirty="0">
                <a:solidFill>
                  <a:srgbClr val="002060"/>
                </a:solidFill>
              </a:rPr>
              <a:t>эксплуатации на полную мощность полигон исчерпает свой потенциал в 2021 </a:t>
            </a:r>
            <a:r>
              <a:rPr lang="ru-RU" sz="1000" dirty="0" smtClean="0">
                <a:solidFill>
                  <a:srgbClr val="002060"/>
                </a:solidFill>
              </a:rPr>
              <a:t>году</a:t>
            </a:r>
            <a:endParaRPr lang="ru-RU" sz="1000" dirty="0">
              <a:solidFill>
                <a:srgbClr val="002060"/>
              </a:solidFill>
            </a:endParaRPr>
          </a:p>
        </p:txBody>
      </p:sp>
      <p:sp>
        <p:nvSpPr>
          <p:cNvPr id="22" name="TextBox 21"/>
          <p:cNvSpPr txBox="1"/>
          <p:nvPr/>
        </p:nvSpPr>
        <p:spPr>
          <a:xfrm>
            <a:off x="4706863" y="5779621"/>
            <a:ext cx="4032448" cy="400110"/>
          </a:xfrm>
          <a:prstGeom prst="rect">
            <a:avLst/>
          </a:prstGeom>
          <a:solidFill>
            <a:schemeClr val="accent2">
              <a:lumMod val="40000"/>
              <a:lumOff val="60000"/>
            </a:schemeClr>
          </a:solidFill>
          <a:ln>
            <a:solidFill>
              <a:srgbClr val="1F497D"/>
            </a:solidFill>
          </a:ln>
        </p:spPr>
        <p:txBody>
          <a:bodyPr wrap="square" rtlCol="0">
            <a:spAutoFit/>
          </a:bodyPr>
          <a:lstStyle/>
          <a:p>
            <a:r>
              <a:rPr lang="ru-RU" sz="1000" b="1" dirty="0" smtClean="0"/>
              <a:t>В настоящее время в Санкт-Петербурге лишь малая доля (около 15%) ТБО подвергается частичной переработке</a:t>
            </a:r>
            <a:endParaRPr lang="ru-RU" sz="1000" b="1" dirty="0"/>
          </a:p>
        </p:txBody>
      </p:sp>
      <p:sp>
        <p:nvSpPr>
          <p:cNvPr id="11" name="Rectangle 10"/>
          <p:cNvSpPr/>
          <p:nvPr/>
        </p:nvSpPr>
        <p:spPr>
          <a:xfrm>
            <a:off x="6740574" y="2143904"/>
            <a:ext cx="152400" cy="121919"/>
          </a:xfrm>
          <a:prstGeom prst="rect">
            <a:avLst/>
          </a:prstGeom>
          <a:solidFill>
            <a:schemeClr val="accent2">
              <a:lumMod val="40000"/>
              <a:lumOff val="6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 name="Elbow Connector 4"/>
          <p:cNvCxnSpPr>
            <a:stCxn id="11" idx="0"/>
          </p:cNvCxnSpPr>
          <p:nvPr/>
        </p:nvCxnSpPr>
        <p:spPr bwMode="auto">
          <a:xfrm rot="16200000" flipV="1">
            <a:off x="5432062" y="759191"/>
            <a:ext cx="553228" cy="2216197"/>
          </a:xfrm>
          <a:prstGeom prst="curvedConnector2">
            <a:avLst/>
          </a:prstGeom>
          <a:noFill/>
          <a:ln w="19050" cap="flat" cmpd="sng" algn="ctr">
            <a:solidFill>
              <a:schemeClr val="accent2">
                <a:lumMod val="60000"/>
                <a:lumOff val="40000"/>
              </a:schemeClr>
            </a:solidFill>
            <a:prstDash val="solid"/>
            <a:round/>
            <a:headEnd type="none" w="med" len="med"/>
            <a:tailEnd type="stealth" w="lg" len="lg"/>
          </a:ln>
          <a:effectLst/>
        </p:spPr>
      </p:cxnSp>
      <p:sp>
        <p:nvSpPr>
          <p:cNvPr id="23" name="Oval 22"/>
          <p:cNvSpPr/>
          <p:nvPr/>
        </p:nvSpPr>
        <p:spPr>
          <a:xfrm>
            <a:off x="6694855" y="2098185"/>
            <a:ext cx="45719" cy="45719"/>
          </a:xfrm>
          <a:prstGeom prst="ellipse">
            <a:avLst/>
          </a:prstGeom>
          <a:solidFill>
            <a:schemeClr val="accent1">
              <a:lumMod val="75000"/>
            </a:schemeClr>
          </a:solidFill>
          <a:ln w="444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0" name="Elbow Connector 9"/>
          <p:cNvCxnSpPr/>
          <p:nvPr/>
        </p:nvCxnSpPr>
        <p:spPr bwMode="auto">
          <a:xfrm rot="10800000" flipV="1">
            <a:off x="3131846" y="2121044"/>
            <a:ext cx="3563015" cy="515868"/>
          </a:xfrm>
          <a:prstGeom prst="curvedConnector3">
            <a:avLst>
              <a:gd name="adj1" fmla="val 50000"/>
            </a:avLst>
          </a:prstGeom>
          <a:noFill/>
          <a:ln w="19050" cap="flat" cmpd="sng" algn="ctr">
            <a:solidFill>
              <a:schemeClr val="accent1">
                <a:lumMod val="50000"/>
              </a:schemeClr>
            </a:solidFill>
            <a:prstDash val="solid"/>
            <a:round/>
            <a:headEnd type="none" w="med" len="med"/>
            <a:tailEnd type="arrow"/>
          </a:ln>
          <a:effectLst/>
        </p:spPr>
      </p:cxnSp>
      <p:sp>
        <p:nvSpPr>
          <p:cNvPr id="24" name="Rectangle 23"/>
          <p:cNvSpPr/>
          <p:nvPr/>
        </p:nvSpPr>
        <p:spPr>
          <a:xfrm>
            <a:off x="7884368" y="2636913"/>
            <a:ext cx="152400" cy="121919"/>
          </a:xfrm>
          <a:prstGeom prst="rect">
            <a:avLst/>
          </a:prstGeom>
          <a:solidFill>
            <a:schemeClr val="accent1">
              <a:lumMod val="75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5" name="Elbow Connector 24"/>
          <p:cNvCxnSpPr>
            <a:stCxn id="24" idx="1"/>
          </p:cNvCxnSpPr>
          <p:nvPr/>
        </p:nvCxnSpPr>
        <p:spPr bwMode="auto">
          <a:xfrm rot="10800000" flipV="1">
            <a:off x="4371588" y="2697873"/>
            <a:ext cx="3512780" cy="1174986"/>
          </a:xfrm>
          <a:prstGeom prst="curvedConnector3">
            <a:avLst/>
          </a:prstGeom>
          <a:noFill/>
          <a:ln w="19050" cap="flat" cmpd="sng" algn="ctr">
            <a:solidFill>
              <a:schemeClr val="accent1">
                <a:lumMod val="50000"/>
              </a:schemeClr>
            </a:solidFill>
            <a:prstDash val="solid"/>
            <a:round/>
            <a:headEnd type="none" w="med" len="med"/>
            <a:tailEnd type="arrow"/>
          </a:ln>
          <a:effectLst/>
        </p:spPr>
      </p:cxnSp>
      <p:sp>
        <p:nvSpPr>
          <p:cNvPr id="26" name="Rectangle 25"/>
          <p:cNvSpPr/>
          <p:nvPr/>
        </p:nvSpPr>
        <p:spPr>
          <a:xfrm>
            <a:off x="6690617" y="3740755"/>
            <a:ext cx="152400" cy="121919"/>
          </a:xfrm>
          <a:prstGeom prst="rect">
            <a:avLst/>
          </a:prstGeom>
          <a:solidFill>
            <a:schemeClr val="accent1">
              <a:lumMod val="75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7" name="Elbow Connector 24"/>
          <p:cNvCxnSpPr>
            <a:stCxn id="26" idx="1"/>
          </p:cNvCxnSpPr>
          <p:nvPr/>
        </p:nvCxnSpPr>
        <p:spPr bwMode="auto">
          <a:xfrm rot="10800000" flipV="1">
            <a:off x="4067945" y="3801715"/>
            <a:ext cx="2622672" cy="659776"/>
          </a:xfrm>
          <a:prstGeom prst="curvedConnector3">
            <a:avLst>
              <a:gd name="adj1" fmla="val 50000"/>
            </a:avLst>
          </a:prstGeom>
          <a:noFill/>
          <a:ln w="19050" cap="flat" cmpd="sng" algn="ctr">
            <a:solidFill>
              <a:schemeClr val="accent1">
                <a:lumMod val="50000"/>
              </a:schemeClr>
            </a:solidFill>
            <a:prstDash val="solid"/>
            <a:round/>
            <a:headEnd type="none" w="med" len="med"/>
            <a:tailEnd type="arrow"/>
          </a:ln>
          <a:effectLst/>
        </p:spPr>
      </p:cxnSp>
      <p:sp>
        <p:nvSpPr>
          <p:cNvPr id="28" name="Oval 27"/>
          <p:cNvSpPr/>
          <p:nvPr/>
        </p:nvSpPr>
        <p:spPr>
          <a:xfrm>
            <a:off x="6948264" y="5098986"/>
            <a:ext cx="45719" cy="45719"/>
          </a:xfrm>
          <a:prstGeom prst="ellipse">
            <a:avLst/>
          </a:prstGeom>
          <a:solidFill>
            <a:schemeClr val="accent1">
              <a:lumMod val="75000"/>
            </a:schemeClr>
          </a:solidFill>
          <a:ln w="444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9" name="Elbow Connector 24"/>
          <p:cNvCxnSpPr>
            <a:stCxn id="28" idx="2"/>
          </p:cNvCxnSpPr>
          <p:nvPr/>
        </p:nvCxnSpPr>
        <p:spPr bwMode="auto">
          <a:xfrm rot="10800000" flipV="1">
            <a:off x="2740214" y="5121846"/>
            <a:ext cx="4208050" cy="191066"/>
          </a:xfrm>
          <a:prstGeom prst="curvedConnector3">
            <a:avLst>
              <a:gd name="adj1" fmla="val 50000"/>
            </a:avLst>
          </a:prstGeom>
          <a:noFill/>
          <a:ln w="19050" cap="flat" cmpd="sng" algn="ctr">
            <a:solidFill>
              <a:schemeClr val="accent1">
                <a:lumMod val="50000"/>
              </a:schemeClr>
            </a:solidFill>
            <a:prstDash val="solid"/>
            <a:round/>
            <a:headEnd type="none" w="med" len="med"/>
            <a:tailEnd type="arrow"/>
          </a:ln>
          <a:effectLst/>
        </p:spPr>
      </p:cxnSp>
    </p:spTree>
    <p:extLst>
      <p:ext uri="{BB962C8B-B14F-4D97-AF65-F5344CB8AC3E}">
        <p14:creationId xmlns:p14="http://schemas.microsoft.com/office/powerpoint/2010/main" val="3008256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8313" y="711200"/>
            <a:ext cx="8675687" cy="858838"/>
          </a:xfrm>
        </p:spPr>
        <p:txBody>
          <a:bodyPr/>
          <a:lstStyle/>
          <a:p>
            <a:r>
              <a:rPr lang="ru-RU" dirty="0"/>
              <a:t>Резюме Проекта</a:t>
            </a:r>
            <a:br>
              <a:rPr lang="ru-RU" dirty="0"/>
            </a:br>
            <a:endParaRPr lang="ru-RU" dirty="0"/>
          </a:p>
        </p:txBody>
      </p:sp>
      <p:sp>
        <p:nvSpPr>
          <p:cNvPr id="2" name="Date Placeholder 1"/>
          <p:cNvSpPr>
            <a:spLocks noGrp="1"/>
          </p:cNvSpPr>
          <p:nvPr>
            <p:ph type="dt" sz="half" idx="2"/>
          </p:nvPr>
        </p:nvSpPr>
        <p:spPr/>
        <p:txBody>
          <a:bodyPr/>
          <a:lstStyle/>
          <a:p>
            <a:fld id="{0A8D97F7-BA4D-4B3D-A5B8-3B5698BA3895}" type="datetime1">
              <a:rPr lang="ru-RU" smtClean="0"/>
              <a:t>28.10.2014</a:t>
            </a:fld>
            <a:endParaRPr lang="ru-RU" dirty="0"/>
          </a:p>
        </p:txBody>
      </p:sp>
      <p:sp>
        <p:nvSpPr>
          <p:cNvPr id="4" name="Content Placeholder 3"/>
          <p:cNvSpPr>
            <a:spLocks noGrp="1"/>
          </p:cNvSpPr>
          <p:nvPr>
            <p:ph idx="1"/>
          </p:nvPr>
        </p:nvSpPr>
        <p:spPr>
          <a:xfrm>
            <a:off x="381000" y="1628800"/>
            <a:ext cx="8223448" cy="4176712"/>
          </a:xfrm>
        </p:spPr>
        <p:txBody>
          <a:bodyPr/>
          <a:lstStyle/>
          <a:p>
            <a:pPr marL="0" lvl="0" indent="0" eaLnBrk="1" hangingPunct="1">
              <a:spcBef>
                <a:spcPct val="0"/>
              </a:spcBef>
              <a:buNone/>
            </a:pPr>
            <a:r>
              <a:rPr lang="ru-RU" sz="1200" b="1" kern="1200" dirty="0">
                <a:solidFill>
                  <a:srgbClr val="002060"/>
                </a:solidFill>
                <a:latin typeface="Arial" charset="0"/>
                <a:cs typeface="Arial" charset="0"/>
              </a:rPr>
              <a:t>Задача Города</a:t>
            </a:r>
            <a:r>
              <a:rPr lang="en-US" sz="1200" b="1" kern="1200" dirty="0">
                <a:solidFill>
                  <a:srgbClr val="002060"/>
                </a:solidFill>
                <a:latin typeface="Arial" charset="0"/>
                <a:cs typeface="Arial" charset="0"/>
              </a:rPr>
              <a:t>:</a:t>
            </a:r>
            <a:endParaRPr lang="ru-RU" sz="1200" b="1" kern="1200" dirty="0">
              <a:solidFill>
                <a:srgbClr val="002060"/>
              </a:solidFill>
              <a:latin typeface="Arial" charset="0"/>
              <a:cs typeface="Arial" charset="0"/>
            </a:endParaRPr>
          </a:p>
          <a:p>
            <a:pPr lvl="0" eaLnBrk="1" hangingPunct="1">
              <a:spcBef>
                <a:spcPct val="0"/>
              </a:spcBef>
            </a:pPr>
            <a:r>
              <a:rPr lang="ru-RU" sz="1200" kern="1200" dirty="0" smtClean="0">
                <a:solidFill>
                  <a:srgbClr val="002060"/>
                </a:solidFill>
                <a:latin typeface="Arial" charset="0"/>
                <a:cs typeface="Arial" charset="0"/>
              </a:rPr>
              <a:t>Получить </a:t>
            </a:r>
            <a:r>
              <a:rPr lang="ru-RU" sz="1200" kern="1200" dirty="0">
                <a:solidFill>
                  <a:srgbClr val="002060"/>
                </a:solidFill>
                <a:latin typeface="Arial" charset="0"/>
                <a:cs typeface="Arial" charset="0"/>
              </a:rPr>
              <a:t>рентабельный, технологически эффективный и экологически безопасный завод по переработке твердых бытовых отходов (ТБО</a:t>
            </a:r>
            <a:r>
              <a:rPr lang="ru-RU" sz="1200" kern="1200" dirty="0" smtClean="0">
                <a:solidFill>
                  <a:srgbClr val="002060"/>
                </a:solidFill>
                <a:latin typeface="Arial" charset="0"/>
                <a:cs typeface="Arial" charset="0"/>
              </a:rPr>
              <a:t>)</a:t>
            </a:r>
            <a:endParaRPr lang="ru-RU" sz="1200" kern="1200" dirty="0">
              <a:solidFill>
                <a:srgbClr val="002060"/>
              </a:solidFill>
              <a:latin typeface="Arial" charset="0"/>
              <a:cs typeface="Arial" charset="0"/>
            </a:endParaRPr>
          </a:p>
          <a:p>
            <a:pPr marL="0" lvl="0" indent="0" eaLnBrk="1" hangingPunct="1">
              <a:spcBef>
                <a:spcPct val="0"/>
              </a:spcBef>
              <a:buNone/>
            </a:pPr>
            <a:endParaRPr lang="ru-RU" sz="1200" kern="1200" dirty="0">
              <a:solidFill>
                <a:srgbClr val="002060"/>
              </a:solidFill>
              <a:latin typeface="Arial" charset="0"/>
              <a:cs typeface="Arial" charset="0"/>
            </a:endParaRPr>
          </a:p>
          <a:p>
            <a:pPr marL="0" lvl="0" indent="0" eaLnBrk="1" hangingPunct="1">
              <a:spcBef>
                <a:spcPct val="0"/>
              </a:spcBef>
              <a:buNone/>
            </a:pPr>
            <a:r>
              <a:rPr lang="ru-RU" sz="1200" b="1" kern="1200" dirty="0">
                <a:solidFill>
                  <a:srgbClr val="002060"/>
                </a:solidFill>
                <a:latin typeface="Arial" charset="0"/>
                <a:cs typeface="Arial" charset="0"/>
              </a:rPr>
              <a:t>Краткая информация о Проекте:</a:t>
            </a:r>
          </a:p>
          <a:p>
            <a:pPr lvl="0" eaLnBrk="1" hangingPunct="1">
              <a:spcBef>
                <a:spcPct val="0"/>
              </a:spcBef>
            </a:pPr>
            <a:r>
              <a:rPr lang="ru-RU" sz="1200" kern="1200" dirty="0" smtClean="0">
                <a:solidFill>
                  <a:srgbClr val="002060"/>
                </a:solidFill>
                <a:latin typeface="Arial" charset="0"/>
                <a:cs typeface="Arial" charset="0"/>
              </a:rPr>
              <a:t>Соглашение </a:t>
            </a:r>
            <a:r>
              <a:rPr lang="ru-RU" sz="1200" kern="1200" dirty="0">
                <a:solidFill>
                  <a:srgbClr val="002060"/>
                </a:solidFill>
                <a:latin typeface="Arial" charset="0"/>
                <a:cs typeface="Arial" charset="0"/>
              </a:rPr>
              <a:t>о государственно-частном партнерстве (ГЧП) по схеме </a:t>
            </a:r>
            <a:r>
              <a:rPr lang="en-US" sz="1200" kern="1200" dirty="0">
                <a:solidFill>
                  <a:srgbClr val="002060"/>
                </a:solidFill>
                <a:latin typeface="Arial" charset="0"/>
                <a:cs typeface="Arial" charset="0"/>
              </a:rPr>
              <a:t>DBFOT</a:t>
            </a:r>
            <a:r>
              <a:rPr lang="ru-RU" sz="1200" kern="1200" dirty="0">
                <a:solidFill>
                  <a:srgbClr val="002060"/>
                </a:solidFill>
                <a:latin typeface="Arial" charset="0"/>
                <a:cs typeface="Arial" charset="0"/>
              </a:rPr>
              <a:t> </a:t>
            </a:r>
            <a:endParaRPr lang="en-US" sz="1200" kern="1200" dirty="0" smtClean="0">
              <a:solidFill>
                <a:srgbClr val="002060"/>
              </a:solidFill>
              <a:latin typeface="Arial" charset="0"/>
              <a:cs typeface="Arial" charset="0"/>
            </a:endParaRPr>
          </a:p>
          <a:p>
            <a:pPr marL="628650" lvl="0" indent="0" eaLnBrk="1" hangingPunct="1">
              <a:spcBef>
                <a:spcPct val="0"/>
              </a:spcBef>
            </a:pPr>
            <a:r>
              <a:rPr lang="en-US" sz="1200" kern="1200" dirty="0">
                <a:solidFill>
                  <a:srgbClr val="002060"/>
                </a:solidFill>
                <a:latin typeface="Arial" charset="0"/>
                <a:cs typeface="Arial" charset="0"/>
              </a:rPr>
              <a:t> </a:t>
            </a:r>
            <a:r>
              <a:rPr lang="en-US" sz="1200" kern="1200" dirty="0" smtClean="0">
                <a:solidFill>
                  <a:srgbClr val="002060"/>
                </a:solidFill>
                <a:latin typeface="Arial" charset="0"/>
                <a:cs typeface="Arial" charset="0"/>
              </a:rPr>
              <a:t>       </a:t>
            </a:r>
            <a:r>
              <a:rPr lang="ru-RU" sz="1200" kern="1200" dirty="0" smtClean="0">
                <a:solidFill>
                  <a:srgbClr val="002060"/>
                </a:solidFill>
                <a:latin typeface="Arial" charset="0"/>
                <a:cs typeface="Arial" charset="0"/>
              </a:rPr>
              <a:t>проектирование-строительство-финансирование-эксплуатация-передача</a:t>
            </a:r>
            <a:r>
              <a:rPr lang="en-US" sz="1200" kern="1200" dirty="0" smtClean="0">
                <a:solidFill>
                  <a:srgbClr val="002060"/>
                </a:solidFill>
                <a:latin typeface="Arial" charset="0"/>
                <a:cs typeface="Arial" charset="0"/>
              </a:rPr>
              <a:t> </a:t>
            </a:r>
            <a:r>
              <a:rPr lang="ru-RU" sz="1200" kern="1200" dirty="0">
                <a:solidFill>
                  <a:srgbClr val="002060"/>
                </a:solidFill>
                <a:latin typeface="Arial" charset="0"/>
                <a:cs typeface="Arial" charset="0"/>
              </a:rPr>
              <a:t>на срок до 30 </a:t>
            </a:r>
            <a:r>
              <a:rPr lang="ru-RU" sz="1200" kern="1200" dirty="0" smtClean="0">
                <a:solidFill>
                  <a:srgbClr val="002060"/>
                </a:solidFill>
                <a:latin typeface="Arial" charset="0"/>
                <a:cs typeface="Arial" charset="0"/>
              </a:rPr>
              <a:t>лет</a:t>
            </a:r>
            <a:endParaRPr lang="en-US" sz="1200" kern="1200" dirty="0">
              <a:solidFill>
                <a:srgbClr val="002060"/>
              </a:solidFill>
              <a:latin typeface="Arial" charset="0"/>
              <a:cs typeface="Arial" charset="0"/>
            </a:endParaRPr>
          </a:p>
          <a:p>
            <a:pPr lvl="0" eaLnBrk="1" hangingPunct="1">
              <a:spcBef>
                <a:spcPct val="0"/>
              </a:spcBef>
            </a:pPr>
            <a:r>
              <a:rPr lang="ru-RU" sz="1200" kern="1200" dirty="0" smtClean="0">
                <a:solidFill>
                  <a:srgbClr val="002060"/>
                </a:solidFill>
                <a:latin typeface="Arial" charset="0"/>
                <a:cs typeface="Arial" charset="0"/>
              </a:rPr>
              <a:t>Расположение </a:t>
            </a:r>
            <a:r>
              <a:rPr lang="ru-RU" sz="1200" kern="1200" dirty="0">
                <a:solidFill>
                  <a:srgbClr val="002060"/>
                </a:solidFill>
                <a:latin typeface="Arial" charset="0"/>
                <a:cs typeface="Arial" charset="0"/>
              </a:rPr>
              <a:t>в поселке </a:t>
            </a:r>
            <a:r>
              <a:rPr lang="ru-RU" sz="1200" kern="1200" dirty="0" err="1">
                <a:solidFill>
                  <a:srgbClr val="002060"/>
                </a:solidFill>
                <a:latin typeface="Arial" charset="0"/>
                <a:cs typeface="Arial" charset="0"/>
              </a:rPr>
              <a:t>Левашово</a:t>
            </a:r>
            <a:r>
              <a:rPr lang="ru-RU" sz="1200" kern="1200" dirty="0">
                <a:solidFill>
                  <a:srgbClr val="002060"/>
                </a:solidFill>
                <a:latin typeface="Arial" charset="0"/>
                <a:cs typeface="Arial" charset="0"/>
              </a:rPr>
              <a:t> Выборгского района </a:t>
            </a:r>
            <a:r>
              <a:rPr lang="ru-RU" sz="1200" kern="1200" dirty="0" smtClean="0">
                <a:solidFill>
                  <a:srgbClr val="002060"/>
                </a:solidFill>
                <a:latin typeface="Arial" charset="0"/>
                <a:cs typeface="Arial" charset="0"/>
              </a:rPr>
              <a:t>Санкт-Петербурга</a:t>
            </a:r>
            <a:endParaRPr lang="ru-RU" sz="1200" kern="1200" dirty="0">
              <a:solidFill>
                <a:srgbClr val="002060"/>
              </a:solidFill>
              <a:latin typeface="Arial" charset="0"/>
              <a:cs typeface="Arial" charset="0"/>
            </a:endParaRPr>
          </a:p>
          <a:p>
            <a:pPr lvl="0" eaLnBrk="1" hangingPunct="1">
              <a:spcBef>
                <a:spcPct val="0"/>
              </a:spcBef>
            </a:pPr>
            <a:r>
              <a:rPr lang="ru-RU" sz="1200" kern="1200" dirty="0" smtClean="0">
                <a:solidFill>
                  <a:srgbClr val="002060"/>
                </a:solidFill>
                <a:latin typeface="Arial" charset="0"/>
                <a:cs typeface="Arial" charset="0"/>
              </a:rPr>
              <a:t>По </a:t>
            </a:r>
            <a:r>
              <a:rPr lang="ru-RU" sz="1200" kern="1200" dirty="0">
                <a:solidFill>
                  <a:srgbClr val="002060"/>
                </a:solidFill>
                <a:latin typeface="Arial" charset="0"/>
                <a:cs typeface="Arial" charset="0"/>
              </a:rPr>
              <a:t>истечении срока соглашения о ГЧП завод будет передан </a:t>
            </a:r>
            <a:r>
              <a:rPr lang="ru-RU" sz="1200" kern="1200" dirty="0" smtClean="0">
                <a:solidFill>
                  <a:srgbClr val="002060"/>
                </a:solidFill>
                <a:latin typeface="Arial" charset="0"/>
                <a:cs typeface="Arial" charset="0"/>
              </a:rPr>
              <a:t>Санкт-Петербургу</a:t>
            </a:r>
            <a:endParaRPr lang="ru-RU" sz="1200" kern="1200" dirty="0">
              <a:solidFill>
                <a:srgbClr val="002060"/>
              </a:solidFill>
              <a:latin typeface="Arial" charset="0"/>
              <a:cs typeface="Arial" charset="0"/>
            </a:endParaRPr>
          </a:p>
          <a:p>
            <a:pPr lvl="0" eaLnBrk="1" hangingPunct="1">
              <a:spcBef>
                <a:spcPct val="0"/>
              </a:spcBef>
            </a:pPr>
            <a:r>
              <a:rPr lang="ru-RU" altLang="ru-RU" sz="1200" kern="1200" dirty="0" smtClean="0">
                <a:solidFill>
                  <a:srgbClr val="002060"/>
                </a:solidFill>
                <a:latin typeface="Arial" charset="0"/>
                <a:cs typeface="Arial" charset="0"/>
              </a:rPr>
              <a:t>Минимальная </a:t>
            </a:r>
            <a:r>
              <a:rPr lang="ru-RU" altLang="ru-RU" sz="1200" kern="1200" dirty="0">
                <a:solidFill>
                  <a:srgbClr val="002060"/>
                </a:solidFill>
                <a:latin typeface="Arial" charset="0"/>
                <a:cs typeface="Arial" charset="0"/>
              </a:rPr>
              <a:t>мощность – 350 тыс. т. в год, Город гарантирует минимальную плату за переработку объема отходов, соответствующего минимальной </a:t>
            </a:r>
            <a:r>
              <a:rPr lang="ru-RU" altLang="ru-RU" sz="1200" kern="1200" dirty="0" smtClean="0">
                <a:solidFill>
                  <a:srgbClr val="002060"/>
                </a:solidFill>
                <a:latin typeface="Arial" charset="0"/>
                <a:cs typeface="Arial" charset="0"/>
              </a:rPr>
              <a:t>мощности</a:t>
            </a:r>
            <a:endParaRPr lang="ru-RU" altLang="ru-RU" sz="1200" kern="1200" dirty="0">
              <a:solidFill>
                <a:srgbClr val="002060"/>
              </a:solidFill>
              <a:latin typeface="Arial" charset="0"/>
              <a:cs typeface="Arial" charset="0"/>
            </a:endParaRPr>
          </a:p>
          <a:p>
            <a:pPr lvl="0" eaLnBrk="1" hangingPunct="1">
              <a:spcBef>
                <a:spcPct val="0"/>
              </a:spcBef>
            </a:pPr>
            <a:r>
              <a:rPr lang="ru-RU" altLang="ru-RU" sz="1200" kern="1200" dirty="0" smtClean="0">
                <a:solidFill>
                  <a:srgbClr val="002060"/>
                </a:solidFill>
                <a:latin typeface="Arial" charset="0"/>
                <a:cs typeface="Arial" charset="0"/>
              </a:rPr>
              <a:t>Глубина </a:t>
            </a:r>
            <a:r>
              <a:rPr lang="ru-RU" altLang="ru-RU" sz="1200" kern="1200" dirty="0">
                <a:solidFill>
                  <a:srgbClr val="002060"/>
                </a:solidFill>
                <a:latin typeface="Arial" charset="0"/>
                <a:cs typeface="Arial" charset="0"/>
              </a:rPr>
              <a:t>переработки не менее 70</a:t>
            </a:r>
            <a:r>
              <a:rPr lang="ru-RU" altLang="ru-RU" sz="1200" kern="1200" dirty="0" smtClean="0">
                <a:solidFill>
                  <a:srgbClr val="002060"/>
                </a:solidFill>
                <a:latin typeface="Arial" charset="0"/>
                <a:cs typeface="Arial" charset="0"/>
              </a:rPr>
              <a:t>%</a:t>
            </a:r>
            <a:endParaRPr lang="ru-RU" altLang="ru-RU" sz="1200" kern="1200" dirty="0">
              <a:solidFill>
                <a:srgbClr val="002060"/>
              </a:solidFill>
              <a:latin typeface="Arial" charset="0"/>
              <a:cs typeface="Arial" charset="0"/>
            </a:endParaRPr>
          </a:p>
          <a:p>
            <a:pPr marL="285750" lvl="0" indent="-285750" eaLnBrk="1" hangingPunct="1">
              <a:spcBef>
                <a:spcPct val="0"/>
              </a:spcBef>
              <a:buFont typeface="Arial" panose="020B0604020202020204" pitchFamily="34" charset="0"/>
              <a:buChar char="•"/>
            </a:pPr>
            <a:endParaRPr lang="ru-RU" altLang="ru-RU" sz="1200" kern="1200" dirty="0">
              <a:solidFill>
                <a:srgbClr val="002060"/>
              </a:solidFill>
              <a:latin typeface="Arial" charset="0"/>
              <a:cs typeface="Arial" charset="0"/>
            </a:endParaRPr>
          </a:p>
          <a:p>
            <a:pPr marL="0" lvl="0" indent="0" eaLnBrk="1" hangingPunct="1">
              <a:spcBef>
                <a:spcPct val="0"/>
              </a:spcBef>
              <a:buNone/>
            </a:pPr>
            <a:r>
              <a:rPr lang="ru-RU" sz="1200" b="1" kern="1200" dirty="0">
                <a:solidFill>
                  <a:srgbClr val="002060"/>
                </a:solidFill>
                <a:latin typeface="Arial" charset="0"/>
                <a:cs typeface="Arial" charset="0"/>
              </a:rPr>
              <a:t>Доходность инвестиций:</a:t>
            </a:r>
            <a:endParaRPr lang="en-US" sz="1200" b="1" kern="1200" dirty="0">
              <a:solidFill>
                <a:srgbClr val="002060"/>
              </a:solidFill>
              <a:latin typeface="Arial" charset="0"/>
              <a:cs typeface="Arial" charset="0"/>
            </a:endParaRPr>
          </a:p>
          <a:p>
            <a:pPr lvl="0" eaLnBrk="1" hangingPunct="1">
              <a:spcBef>
                <a:spcPct val="0"/>
              </a:spcBef>
            </a:pPr>
            <a:r>
              <a:rPr lang="ru-RU" sz="1200" kern="1200" dirty="0" smtClean="0">
                <a:solidFill>
                  <a:srgbClr val="002060"/>
                </a:solidFill>
                <a:latin typeface="Arial" charset="0"/>
                <a:cs typeface="Arial" charset="0"/>
              </a:rPr>
              <a:t>Погашение </a:t>
            </a:r>
            <a:r>
              <a:rPr lang="ru-RU" sz="1200" kern="1200" dirty="0">
                <a:solidFill>
                  <a:srgbClr val="002060"/>
                </a:solidFill>
                <a:latin typeface="Arial" charset="0"/>
                <a:cs typeface="Arial" charset="0"/>
              </a:rPr>
              <a:t>кредитов и возврат инвестированных средств планируется через плату за переработку отходов и возможные доходы от продажи произведенного вторичного сырья / энергии </a:t>
            </a:r>
            <a:r>
              <a:rPr lang="en-US" sz="1200" kern="1200" dirty="0">
                <a:solidFill>
                  <a:srgbClr val="002060"/>
                </a:solidFill>
                <a:latin typeface="Arial" charset="0"/>
                <a:cs typeface="Arial" charset="0"/>
              </a:rPr>
              <a:t>/ </a:t>
            </a:r>
            <a:r>
              <a:rPr lang="ru-RU" sz="1200" kern="1200" dirty="0" smtClean="0">
                <a:solidFill>
                  <a:srgbClr val="002060"/>
                </a:solidFill>
                <a:latin typeface="Arial" charset="0"/>
                <a:cs typeface="Arial" charset="0"/>
              </a:rPr>
              <a:t>тепла</a:t>
            </a:r>
            <a:endParaRPr lang="ru-RU" sz="1200" kern="1200" dirty="0">
              <a:solidFill>
                <a:srgbClr val="002060"/>
              </a:solidFill>
              <a:latin typeface="Arial" charset="0"/>
              <a:cs typeface="Arial" charset="0"/>
            </a:endParaRPr>
          </a:p>
          <a:p>
            <a:pPr lvl="0" eaLnBrk="1" hangingPunct="1">
              <a:spcBef>
                <a:spcPct val="0"/>
              </a:spcBef>
            </a:pPr>
            <a:r>
              <a:rPr lang="ru-RU" sz="1200" kern="1200" dirty="0" smtClean="0">
                <a:solidFill>
                  <a:srgbClr val="002060"/>
                </a:solidFill>
                <a:latin typeface="Arial" charset="0"/>
                <a:cs typeface="Arial" charset="0"/>
              </a:rPr>
              <a:t>Инвестор </a:t>
            </a:r>
            <a:r>
              <a:rPr lang="ru-RU" sz="1200" kern="1200" dirty="0">
                <a:solidFill>
                  <a:srgbClr val="002060"/>
                </a:solidFill>
                <a:latin typeface="Arial" charset="0"/>
                <a:cs typeface="Arial" charset="0"/>
              </a:rPr>
              <a:t>получит гарантированную плату за каждую переработанную тонну </a:t>
            </a:r>
            <a:r>
              <a:rPr lang="ru-RU" sz="1200" kern="1200" dirty="0" smtClean="0">
                <a:solidFill>
                  <a:srgbClr val="002060"/>
                </a:solidFill>
                <a:latin typeface="Arial" charset="0"/>
                <a:cs typeface="Arial" charset="0"/>
              </a:rPr>
              <a:t>ТБО</a:t>
            </a:r>
            <a:endParaRPr lang="ru-RU" sz="1200" kern="1200" dirty="0">
              <a:solidFill>
                <a:srgbClr val="002060"/>
              </a:solidFill>
              <a:latin typeface="Arial" charset="0"/>
              <a:cs typeface="Arial" charset="0"/>
            </a:endParaRPr>
          </a:p>
          <a:p>
            <a:pPr lvl="0" eaLnBrk="1" hangingPunct="1">
              <a:spcBef>
                <a:spcPct val="0"/>
              </a:spcBef>
            </a:pPr>
            <a:r>
              <a:rPr lang="ru-RU" sz="1200" kern="1200" dirty="0">
                <a:solidFill>
                  <a:srgbClr val="002060"/>
                </a:solidFill>
                <a:latin typeface="Arial" charset="0"/>
                <a:cs typeface="Arial" charset="0"/>
              </a:rPr>
              <a:t>Город обеспечивает поставку ТБО для переработки (но не </a:t>
            </a:r>
            <a:r>
              <a:rPr lang="ru-RU" sz="1200" kern="1200" dirty="0" smtClean="0">
                <a:solidFill>
                  <a:srgbClr val="002060"/>
                </a:solidFill>
                <a:latin typeface="Arial" charset="0"/>
                <a:cs typeface="Arial" charset="0"/>
              </a:rPr>
              <a:t>морфологию)</a:t>
            </a:r>
            <a:endParaRPr lang="ru-RU" sz="1200" kern="1200" dirty="0">
              <a:solidFill>
                <a:srgbClr val="002060"/>
              </a:solidFill>
              <a:latin typeface="Arial" charset="0"/>
              <a:cs typeface="Arial" charset="0"/>
            </a:endParaRPr>
          </a:p>
          <a:p>
            <a:endParaRPr lang="ru-RU" dirty="0"/>
          </a:p>
        </p:txBody>
      </p:sp>
    </p:spTree>
    <p:extLst>
      <p:ext uri="{BB962C8B-B14F-4D97-AF65-F5344CB8AC3E}">
        <p14:creationId xmlns:p14="http://schemas.microsoft.com/office/powerpoint/2010/main" val="2349286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8313" y="711200"/>
            <a:ext cx="8675687" cy="858838"/>
          </a:xfrm>
        </p:spPr>
        <p:txBody>
          <a:bodyPr/>
          <a:lstStyle/>
          <a:p>
            <a:r>
              <a:rPr lang="ru-RU" dirty="0"/>
              <a:t>История Проекта</a:t>
            </a:r>
            <a:br>
              <a:rPr lang="ru-RU" dirty="0"/>
            </a:br>
            <a:endParaRPr lang="ru-RU" dirty="0"/>
          </a:p>
        </p:txBody>
      </p:sp>
      <p:sp>
        <p:nvSpPr>
          <p:cNvPr id="2" name="Date Placeholder 1"/>
          <p:cNvSpPr>
            <a:spLocks noGrp="1"/>
          </p:cNvSpPr>
          <p:nvPr>
            <p:ph type="dt" sz="half" idx="2"/>
          </p:nvPr>
        </p:nvSpPr>
        <p:spPr/>
        <p:txBody>
          <a:bodyPr/>
          <a:lstStyle/>
          <a:p>
            <a:fld id="{0A8D97F7-BA4D-4B3D-A5B8-3B5698BA3895}" type="datetime1">
              <a:rPr lang="ru-RU" smtClean="0"/>
              <a:t>28.10.2014</a:t>
            </a:fld>
            <a:endParaRPr lang="ru-RU" dirty="0"/>
          </a:p>
        </p:txBody>
      </p:sp>
      <p:sp>
        <p:nvSpPr>
          <p:cNvPr id="4" name="Content Placeholder 3"/>
          <p:cNvSpPr>
            <a:spLocks noGrp="1"/>
          </p:cNvSpPr>
          <p:nvPr>
            <p:ph idx="1"/>
          </p:nvPr>
        </p:nvSpPr>
        <p:spPr>
          <a:xfrm>
            <a:off x="381000" y="1628800"/>
            <a:ext cx="8295456" cy="4176712"/>
          </a:xfrm>
        </p:spPr>
        <p:txBody>
          <a:bodyPr/>
          <a:lstStyle/>
          <a:p>
            <a:pPr marL="179388" indent="-179387">
              <a:spcAft>
                <a:spcPct val="50000"/>
              </a:spcAft>
              <a:buClr>
                <a:srgbClr val="000000"/>
              </a:buClr>
              <a:buSzPts val="1200"/>
            </a:pPr>
            <a:r>
              <a:rPr lang="ru-RU" sz="1200" dirty="0"/>
              <a:t>Правительство Санкт Петербурга провело в 2010 году открытый международный конкурс на право подписания соглашения о государственно-частном партнерстве с целью строительства и эксплуатации завода по переработке твердых бытовых отходов мощностью 350 тыс. тонн в </a:t>
            </a:r>
            <a:r>
              <a:rPr lang="ru-RU" sz="1200" dirty="0" smtClean="0"/>
              <a:t>год</a:t>
            </a:r>
            <a:endParaRPr lang="en-GB" sz="1200" dirty="0"/>
          </a:p>
          <a:p>
            <a:pPr marL="179388" indent="-179387">
              <a:spcAft>
                <a:spcPct val="50000"/>
              </a:spcAft>
              <a:buClr>
                <a:srgbClr val="000000"/>
              </a:buClr>
              <a:buSzPts val="1200"/>
            </a:pPr>
            <a:r>
              <a:rPr lang="ru-RU" sz="1200" dirty="0"/>
              <a:t>Проект реализовывается по схеме </a:t>
            </a:r>
            <a:r>
              <a:rPr lang="en-GB" sz="1200" dirty="0"/>
              <a:t>DBFOT</a:t>
            </a:r>
            <a:r>
              <a:rPr lang="ru-RU" sz="1200" dirty="0"/>
              <a:t> (Проектирование, Строительство, Финансирование, Эксплуатация и Передача) в соответствии с законом Санкт Петербурга «Об участии Санкт Петербурга в государственно-частных партнерствах»</a:t>
            </a:r>
            <a:endParaRPr lang="en-GB" sz="1200" dirty="0"/>
          </a:p>
          <a:p>
            <a:pPr marL="179388" indent="-179387">
              <a:spcAft>
                <a:spcPct val="50000"/>
              </a:spcAft>
              <a:buClr>
                <a:srgbClr val="000000"/>
              </a:buClr>
              <a:buSzPts val="1200"/>
            </a:pPr>
            <a:r>
              <a:rPr lang="ru-RU" sz="1200" dirty="0"/>
              <a:t>По комбинации оценок за технический, финансовый и юридический критерии предложения, консорциум греческих компаний AKTOR CONCESSIONS S.A., AKTOR S.A.  и HELECTOR S.A. был признан победителем конкурса. Соглашение о ГЧП было подписано между Консорциумом и Городом в мае 2011 </a:t>
            </a:r>
            <a:r>
              <a:rPr lang="ru-RU" sz="1200" dirty="0" smtClean="0"/>
              <a:t>года </a:t>
            </a:r>
            <a:endParaRPr lang="ru-RU" sz="1200" dirty="0"/>
          </a:p>
          <a:p>
            <a:pPr marL="179388" indent="-179387">
              <a:spcAft>
                <a:spcPct val="50000"/>
              </a:spcAft>
              <a:buClr>
                <a:srgbClr val="000000"/>
              </a:buClr>
              <a:buSzPts val="1200"/>
            </a:pPr>
            <a:r>
              <a:rPr lang="ru-RU" sz="1200" dirty="0"/>
              <a:t>По ряду причин консорциум не смог достичь финансового закрытия в установленные </a:t>
            </a:r>
            <a:r>
              <a:rPr lang="ru-RU" sz="1200" dirty="0" smtClean="0"/>
              <a:t>сроки</a:t>
            </a:r>
            <a:endParaRPr lang="ru-RU" sz="1200" dirty="0"/>
          </a:p>
          <a:p>
            <a:pPr marL="179388" indent="-179387">
              <a:spcAft>
                <a:spcPct val="50000"/>
              </a:spcAft>
              <a:buClr>
                <a:srgbClr val="000000"/>
              </a:buClr>
              <a:buSzPts val="1200"/>
            </a:pPr>
            <a:r>
              <a:rPr lang="ru-RU" sz="1200" dirty="0"/>
              <a:t>Финансовое закрытие ожидается в течение следующих 6 </a:t>
            </a:r>
            <a:r>
              <a:rPr lang="ru-RU" sz="1200" dirty="0" smtClean="0"/>
              <a:t>месяцев</a:t>
            </a:r>
            <a:endParaRPr lang="en-GB" sz="1200" dirty="0"/>
          </a:p>
          <a:p>
            <a:endParaRPr lang="ru-RU" dirty="0"/>
          </a:p>
        </p:txBody>
      </p:sp>
    </p:spTree>
    <p:extLst>
      <p:ext uri="{BB962C8B-B14F-4D97-AF65-F5344CB8AC3E}">
        <p14:creationId xmlns:p14="http://schemas.microsoft.com/office/powerpoint/2010/main" val="3873463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8313" y="711200"/>
            <a:ext cx="8675687" cy="858838"/>
          </a:xfrm>
        </p:spPr>
        <p:txBody>
          <a:bodyPr/>
          <a:lstStyle/>
          <a:p>
            <a:r>
              <a:rPr lang="ru-RU" dirty="0"/>
              <a:t>Схема переработки ТБО</a:t>
            </a:r>
            <a:br>
              <a:rPr lang="ru-RU" dirty="0"/>
            </a:br>
            <a:endParaRPr lang="ru-RU" dirty="0"/>
          </a:p>
        </p:txBody>
      </p:sp>
      <p:sp>
        <p:nvSpPr>
          <p:cNvPr id="2" name="Date Placeholder 1"/>
          <p:cNvSpPr>
            <a:spLocks noGrp="1"/>
          </p:cNvSpPr>
          <p:nvPr>
            <p:ph type="dt" sz="half" idx="2"/>
          </p:nvPr>
        </p:nvSpPr>
        <p:spPr/>
        <p:txBody>
          <a:bodyPr/>
          <a:lstStyle/>
          <a:p>
            <a:fld id="{0A8D97F7-BA4D-4B3D-A5B8-3B5698BA3895}" type="datetime1">
              <a:rPr lang="ru-RU" smtClean="0"/>
              <a:t>28.10.2014</a:t>
            </a:fld>
            <a:endParaRPr lang="ru-RU" dirty="0"/>
          </a:p>
        </p:txBody>
      </p:sp>
      <p:sp>
        <p:nvSpPr>
          <p:cNvPr id="33" name="TextBox 32"/>
          <p:cNvSpPr txBox="1"/>
          <p:nvPr/>
        </p:nvSpPr>
        <p:spPr>
          <a:xfrm>
            <a:off x="406574" y="1473118"/>
            <a:ext cx="4320480" cy="3462486"/>
          </a:xfrm>
          <a:prstGeom prst="rect">
            <a:avLst/>
          </a:prstGeom>
          <a:noFill/>
        </p:spPr>
        <p:txBody>
          <a:bodyPr wrap="square" rtlCol="0">
            <a:spAutoFit/>
          </a:bodyPr>
          <a:lstStyle/>
          <a:p>
            <a:pPr marL="342900" indent="-342900">
              <a:spcBef>
                <a:spcPts val="600"/>
              </a:spcBef>
              <a:buFont typeface="Wingdings" panose="05000000000000000000" pitchFamily="2" charset="2"/>
              <a:buChar char="§"/>
            </a:pPr>
            <a:r>
              <a:rPr lang="ru-RU" altLang="ru-RU" sz="1200" dirty="0">
                <a:solidFill>
                  <a:srgbClr val="002060"/>
                </a:solidFill>
              </a:rPr>
              <a:t>Бытовые отходы собираются частными компаниями-операторами, нанятыми Городом для сбора и транспортировки отходов на специальный завод или </a:t>
            </a:r>
            <a:r>
              <a:rPr lang="ru-RU" altLang="ru-RU" sz="1200" dirty="0" smtClean="0">
                <a:solidFill>
                  <a:srgbClr val="002060"/>
                </a:solidFill>
              </a:rPr>
              <a:t>полигон</a:t>
            </a:r>
            <a:endParaRPr lang="ru-RU" altLang="ru-RU" sz="1200" dirty="0">
              <a:solidFill>
                <a:srgbClr val="002060"/>
              </a:solidFill>
            </a:endParaRPr>
          </a:p>
          <a:p>
            <a:pPr marL="342900" indent="-342900">
              <a:spcBef>
                <a:spcPts val="600"/>
              </a:spcBef>
              <a:buFont typeface="Wingdings" panose="05000000000000000000" pitchFamily="2" charset="2"/>
              <a:buChar char="§"/>
            </a:pPr>
            <a:r>
              <a:rPr lang="ru-RU" altLang="ru-RU" sz="1200" dirty="0">
                <a:solidFill>
                  <a:srgbClr val="002060"/>
                </a:solidFill>
              </a:rPr>
              <a:t>Операторы сбора отходов доставляют отходы на мусороперерабатывающий завод в </a:t>
            </a:r>
            <a:r>
              <a:rPr lang="ru-RU" altLang="ru-RU" sz="1200" dirty="0" err="1">
                <a:solidFill>
                  <a:srgbClr val="002060"/>
                </a:solidFill>
              </a:rPr>
              <a:t>Левашово</a:t>
            </a:r>
            <a:r>
              <a:rPr lang="ru-RU" altLang="ru-RU" sz="1200" dirty="0">
                <a:solidFill>
                  <a:srgbClr val="002060"/>
                </a:solidFill>
              </a:rPr>
              <a:t>. Каждая партия взвешивается, чтобы удостовериться, что Партнер получает необходимый объем отходов для переработки. Партнер имеет право в ограниченных случаях отказаться от приемки партии </a:t>
            </a:r>
            <a:r>
              <a:rPr lang="ru-RU" altLang="ru-RU" sz="1200" dirty="0" smtClean="0">
                <a:solidFill>
                  <a:srgbClr val="002060"/>
                </a:solidFill>
              </a:rPr>
              <a:t>ТБО</a:t>
            </a:r>
            <a:endParaRPr lang="ru-RU" altLang="ru-RU" sz="1200" dirty="0">
              <a:solidFill>
                <a:srgbClr val="002060"/>
              </a:solidFill>
            </a:endParaRPr>
          </a:p>
          <a:p>
            <a:pPr marL="342900" indent="-342900">
              <a:spcBef>
                <a:spcPts val="600"/>
              </a:spcBef>
              <a:buFont typeface="Wingdings" panose="05000000000000000000" pitchFamily="2" charset="2"/>
              <a:buChar char="§"/>
            </a:pPr>
            <a:r>
              <a:rPr lang="ru-RU" altLang="ru-RU" sz="1200" dirty="0">
                <a:solidFill>
                  <a:srgbClr val="002060"/>
                </a:solidFill>
              </a:rPr>
              <a:t>Партнер может получать дополнительный доход </a:t>
            </a:r>
            <a:r>
              <a:rPr lang="en-US" altLang="ru-RU" sz="1200" dirty="0" smtClean="0">
                <a:solidFill>
                  <a:srgbClr val="002060"/>
                </a:solidFill>
              </a:rPr>
              <a:t>   </a:t>
            </a:r>
            <a:r>
              <a:rPr lang="ru-RU" altLang="ru-RU" sz="1200" dirty="0" smtClean="0">
                <a:solidFill>
                  <a:srgbClr val="002060"/>
                </a:solidFill>
              </a:rPr>
              <a:t>(</a:t>
            </a:r>
            <a:r>
              <a:rPr lang="ru-RU" altLang="ru-RU" sz="1200" dirty="0">
                <a:solidFill>
                  <a:srgbClr val="002060"/>
                </a:solidFill>
              </a:rPr>
              <a:t>от продажи электричества, тепловой энергии, топлива, вторичного сырья), который подлежит разделению с </a:t>
            </a:r>
            <a:r>
              <a:rPr lang="ru-RU" altLang="ru-RU" sz="1200" dirty="0" smtClean="0">
                <a:solidFill>
                  <a:srgbClr val="002060"/>
                </a:solidFill>
              </a:rPr>
              <a:t>Санкт-Петербургом</a:t>
            </a:r>
            <a:endParaRPr lang="ru-RU" altLang="ru-RU" sz="1200" dirty="0">
              <a:solidFill>
                <a:srgbClr val="002060"/>
              </a:solidFill>
            </a:endParaRPr>
          </a:p>
          <a:p>
            <a:pPr marL="342900" indent="-342900">
              <a:spcBef>
                <a:spcPts val="600"/>
              </a:spcBef>
              <a:buFont typeface="Wingdings" panose="05000000000000000000" pitchFamily="2" charset="2"/>
              <a:buChar char="§"/>
            </a:pPr>
            <a:r>
              <a:rPr lang="ru-RU" altLang="ru-RU" sz="1200" dirty="0">
                <a:solidFill>
                  <a:srgbClr val="002060"/>
                </a:solidFill>
              </a:rPr>
              <a:t>Остаточные отходы подлежат захоронению на </a:t>
            </a:r>
            <a:r>
              <a:rPr lang="ru-RU" altLang="ru-RU" sz="1200" dirty="0" smtClean="0">
                <a:solidFill>
                  <a:srgbClr val="002060"/>
                </a:solidFill>
              </a:rPr>
              <a:t>полигоне</a:t>
            </a:r>
            <a:endParaRPr lang="ru-RU" dirty="0">
              <a:solidFill>
                <a:srgbClr val="002060"/>
              </a:solidFill>
            </a:endParaRP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562365"/>
            <a:ext cx="3960440" cy="49085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77535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8313" y="836712"/>
            <a:ext cx="8675687" cy="720080"/>
          </a:xfrm>
        </p:spPr>
        <p:txBody>
          <a:bodyPr/>
          <a:lstStyle/>
          <a:p>
            <a:pPr>
              <a:lnSpc>
                <a:spcPct val="80000"/>
              </a:lnSpc>
            </a:pPr>
            <a:r>
              <a:rPr lang="ru-RU" dirty="0" smtClean="0"/>
              <a:t>Предлагаемая </a:t>
            </a:r>
            <a:r>
              <a:rPr lang="ru-RU" dirty="0"/>
              <a:t>схема денежных потоков после учреждения городского координатора сбора и утилизации </a:t>
            </a:r>
            <a:r>
              <a:rPr lang="ru-RU" dirty="0" smtClean="0"/>
              <a:t>ТБО</a:t>
            </a:r>
            <a:endParaRPr lang="ru-RU" dirty="0"/>
          </a:p>
        </p:txBody>
      </p:sp>
      <p:sp>
        <p:nvSpPr>
          <p:cNvPr id="2" name="Date Placeholder 1"/>
          <p:cNvSpPr>
            <a:spLocks noGrp="1"/>
          </p:cNvSpPr>
          <p:nvPr>
            <p:ph type="dt" sz="half" idx="2"/>
          </p:nvPr>
        </p:nvSpPr>
        <p:spPr/>
        <p:txBody>
          <a:bodyPr/>
          <a:lstStyle/>
          <a:p>
            <a:fld id="{0A8D97F7-BA4D-4B3D-A5B8-3B5698BA3895}" type="datetime1">
              <a:rPr lang="ru-RU" smtClean="0"/>
              <a:t>28.10.2014</a:t>
            </a:fld>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88841"/>
            <a:ext cx="8535046" cy="3638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6160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8313" y="711200"/>
            <a:ext cx="8675687" cy="858838"/>
          </a:xfrm>
        </p:spPr>
        <p:txBody>
          <a:bodyPr/>
          <a:lstStyle/>
          <a:p>
            <a:r>
              <a:rPr lang="ru-RU" dirty="0"/>
              <a:t>Принципиальная контрактная схема</a:t>
            </a:r>
            <a:br>
              <a:rPr lang="ru-RU" dirty="0"/>
            </a:br>
            <a:endParaRPr lang="ru-RU" dirty="0"/>
          </a:p>
        </p:txBody>
      </p:sp>
      <p:sp>
        <p:nvSpPr>
          <p:cNvPr id="2" name="Date Placeholder 1"/>
          <p:cNvSpPr>
            <a:spLocks noGrp="1"/>
          </p:cNvSpPr>
          <p:nvPr>
            <p:ph type="dt" sz="half" idx="2"/>
          </p:nvPr>
        </p:nvSpPr>
        <p:spPr/>
        <p:txBody>
          <a:bodyPr/>
          <a:lstStyle/>
          <a:p>
            <a:fld id="{0A8D97F7-BA4D-4B3D-A5B8-3B5698BA3895}" type="datetime1">
              <a:rPr lang="ru-RU" smtClean="0"/>
              <a:t>28.10.2014</a:t>
            </a:fld>
            <a:endParaRPr lang="ru-RU"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0999" y="1646578"/>
            <a:ext cx="8156133" cy="5094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0100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8313" y="711200"/>
            <a:ext cx="8675687" cy="858838"/>
          </a:xfrm>
        </p:spPr>
        <p:txBody>
          <a:bodyPr/>
          <a:lstStyle/>
          <a:p>
            <a:r>
              <a:rPr lang="ru-RU" dirty="0"/>
              <a:t>Распределение рисков</a:t>
            </a:r>
          </a:p>
        </p:txBody>
      </p:sp>
      <p:sp>
        <p:nvSpPr>
          <p:cNvPr id="2" name="Date Placeholder 1"/>
          <p:cNvSpPr>
            <a:spLocks noGrp="1"/>
          </p:cNvSpPr>
          <p:nvPr>
            <p:ph type="dt" sz="half" idx="2"/>
          </p:nvPr>
        </p:nvSpPr>
        <p:spPr/>
        <p:txBody>
          <a:bodyPr/>
          <a:lstStyle/>
          <a:p>
            <a:fld id="{0A8D97F7-BA4D-4B3D-A5B8-3B5698BA3895}" type="datetime1">
              <a:rPr lang="ru-RU" smtClean="0"/>
              <a:t>28.10.2014</a:t>
            </a:fld>
            <a:endParaRPr lang="ru-RU" dirty="0"/>
          </a:p>
        </p:txBody>
      </p:sp>
      <p:pic>
        <p:nvPicPr>
          <p:cNvPr id="512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8521543"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3512801"/>
      </p:ext>
    </p:extLst>
  </p:cSld>
  <p:clrMapOvr>
    <a:masterClrMapping/>
  </p:clrMapOvr>
</p:sld>
</file>

<file path=ppt/theme/theme1.xml><?xml version="1.0" encoding="utf-8"?>
<a:theme xmlns:a="http://schemas.openxmlformats.org/drawingml/2006/main" name="VTB_Template_rus_">
  <a:themeElements>
    <a:clrScheme name="VTB_Template_rus_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TB_Template_rus_">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800" b="0"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800" b="0" i="0" u="none" strike="noStrike" cap="none" normalizeH="0" baseline="0" smtClean="0">
            <a:ln>
              <a:noFill/>
            </a:ln>
            <a:solidFill>
              <a:srgbClr val="999999"/>
            </a:solidFill>
            <a:effectLst/>
            <a:latin typeface="Arial" charset="0"/>
          </a:defRPr>
        </a:defPPr>
      </a:lstStyle>
    </a:lnDef>
  </a:objectDefaults>
  <a:extraClrSchemeLst>
    <a:extraClrScheme>
      <a:clrScheme name="VTB_Template_rus_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TB_Template_rus_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TB_Template_rus_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TB_Template_rus_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TB_Template_rus_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TB_Template_rus_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TB_Template_rus_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TB_Template_rus_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TB_Template_rus_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TB_Template_rus_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TB_Template_rus_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TB_Template_rus_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VTB_Template_rus_">
  <a:themeElements>
    <a:clrScheme name="VTB_Template_rus_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TB_Template_rus_">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800" b="0"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800" b="0" i="0" u="none" strike="noStrike" cap="none" normalizeH="0" baseline="0" smtClean="0">
            <a:ln>
              <a:noFill/>
            </a:ln>
            <a:solidFill>
              <a:srgbClr val="999999"/>
            </a:solidFill>
            <a:effectLst/>
            <a:latin typeface="Arial" charset="0"/>
          </a:defRPr>
        </a:defPPr>
      </a:lstStyle>
    </a:lnDef>
  </a:objectDefaults>
  <a:extraClrSchemeLst>
    <a:extraClrScheme>
      <a:clrScheme name="VTB_Template_rus_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TB_Template_rus_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TB_Template_rus_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TB_Template_rus_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TB_Template_rus_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TB_Template_rus_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TB_Template_rus_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TB_Template_rus_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TB_Template_rus_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TB_Template_rus_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TB_Template_rus_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TB_Template_rus_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VTB_Template_rus_">
  <a:themeElements>
    <a:clrScheme name="VTB_Template_rus_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TB_Template_rus_">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800" b="0"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800" b="0" i="0" u="none" strike="noStrike" cap="none" normalizeH="0" baseline="0" smtClean="0">
            <a:ln>
              <a:noFill/>
            </a:ln>
            <a:solidFill>
              <a:srgbClr val="999999"/>
            </a:solidFill>
            <a:effectLst/>
            <a:latin typeface="Arial" charset="0"/>
          </a:defRPr>
        </a:defPPr>
      </a:lstStyle>
    </a:lnDef>
  </a:objectDefaults>
  <a:extraClrSchemeLst>
    <a:extraClrScheme>
      <a:clrScheme name="VTB_Template_rus_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TB_Template_rus_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TB_Template_rus_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TB_Template_rus_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TB_Template_rus_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TB_Template_rus_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TB_Template_rus_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TB_Template_rus_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TB_Template_rus_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TB_Template_rus_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TB_Template_rus_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TB_Template_rus_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VTB_Template_rus_">
  <a:themeElements>
    <a:clrScheme name="VTB_Template_rus_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TB_Template_rus_">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800" b="0"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800" b="0" i="0" u="none" strike="noStrike" cap="none" normalizeH="0" baseline="0" smtClean="0">
            <a:ln>
              <a:noFill/>
            </a:ln>
            <a:solidFill>
              <a:srgbClr val="999999"/>
            </a:solidFill>
            <a:effectLst/>
            <a:latin typeface="Arial" charset="0"/>
          </a:defRPr>
        </a:defPPr>
      </a:lstStyle>
    </a:lnDef>
  </a:objectDefaults>
  <a:extraClrSchemeLst>
    <a:extraClrScheme>
      <a:clrScheme name="VTB_Template_rus_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TB_Template_rus_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TB_Template_rus_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TB_Template_rus_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TB_Template_rus_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TB_Template_rus_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TB_Template_rus_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TB_Template_rus_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TB_Template_rus_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TB_Template_rus_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TB_Template_rus_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TB_Template_rus_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TB Capital">
    <a:dk1>
      <a:sysClr val="windowText" lastClr="000000"/>
    </a:dk1>
    <a:lt1>
      <a:sysClr val="window" lastClr="FFFFFF"/>
    </a:lt1>
    <a:dk2>
      <a:srgbClr val="000000"/>
    </a:dk2>
    <a:lt2>
      <a:srgbClr val="EEECE1"/>
    </a:lt2>
    <a:accent1>
      <a:srgbClr val="1F497D"/>
    </a:accent1>
    <a:accent2>
      <a:srgbClr val="538ED5"/>
    </a:accent2>
    <a:accent3>
      <a:srgbClr val="8DB4E3"/>
    </a:accent3>
    <a:accent4>
      <a:srgbClr val="C5D9F1"/>
    </a:accent4>
    <a:accent5>
      <a:srgbClr val="7F7F7F"/>
    </a:accent5>
    <a:accent6>
      <a:srgbClr val="B2B2B2"/>
    </a:accent6>
    <a:hlink>
      <a:srgbClr val="0000FF"/>
    </a:hlink>
    <a:folHlink>
      <a:srgbClr val="800080"/>
    </a:folHlink>
  </a:clrScheme>
  <a:fontScheme name="Default Design">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_dlc_DocId xmlns="7ac7f445-0a35-4d59-a51f-c41725a214fb">4YHM322FZNZT-90-93</_dlc_DocId>
    <_dlc_DocIdUrl xmlns="7ac7f445-0a35-4d59-a51f-c41725a214fb">
      <Url>http://vtbcapital-portal/_layouts/DocIdRedir.aspx?ID=4YHM322FZNZT-90-93</Url>
      <Description>4YHM322FZNZT-90-93</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Документ" ma:contentTypeID="0x010100B3165458C24CFF41B9B962FB35F7587A" ma:contentTypeVersion="3" ma:contentTypeDescription="Создание документа." ma:contentTypeScope="" ma:versionID="badf176ebc68eb52a44326168d73042a">
  <xsd:schema xmlns:xsd="http://www.w3.org/2001/XMLSchema" xmlns:xs="http://www.w3.org/2001/XMLSchema" xmlns:p="http://schemas.microsoft.com/office/2006/metadata/properties" xmlns:ns2="7ac7f445-0a35-4d59-a51f-c41725a214fb" targetNamespace="http://schemas.microsoft.com/office/2006/metadata/properties" ma:root="true" ma:fieldsID="be9e5d1c2c7decebd2e55e304a189048" ns2:_="">
    <xsd:import namespace="7ac7f445-0a35-4d59-a51f-c41725a214f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c7f445-0a35-4d59-a51f-c41725a214fb"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F72F04-78EA-469A-A4C2-CD585E31E51D}">
  <ds:schemaRefs>
    <ds:schemaRef ds:uri="http://schemas.microsoft.com/sharepoint/events"/>
  </ds:schemaRefs>
</ds:datastoreItem>
</file>

<file path=customXml/itemProps2.xml><?xml version="1.0" encoding="utf-8"?>
<ds:datastoreItem xmlns:ds="http://schemas.openxmlformats.org/officeDocument/2006/customXml" ds:itemID="{BCDB7DD7-4D08-4C1C-A371-C1C95F176D2C}">
  <ds:schemaRefs>
    <ds:schemaRef ds:uri="http://schemas.microsoft.com/sharepoint/v3/contenttype/forms"/>
  </ds:schemaRefs>
</ds:datastoreItem>
</file>

<file path=customXml/itemProps3.xml><?xml version="1.0" encoding="utf-8"?>
<ds:datastoreItem xmlns:ds="http://schemas.openxmlformats.org/officeDocument/2006/customXml" ds:itemID="{325E8C93-A7D4-483E-80B5-BC5C9D571530}">
  <ds:schemaRefs>
    <ds:schemaRef ds:uri="7ac7f445-0a35-4d59-a51f-c41725a214fb"/>
    <ds:schemaRef ds:uri="http://purl.org/dc/dcmitype/"/>
    <ds:schemaRef ds:uri="http://schemas.openxmlformats.org/package/2006/metadata/core-properties"/>
    <ds:schemaRef ds:uri="http://purl.org/dc/elements/1.1/"/>
    <ds:schemaRef ds:uri="http://purl.org/dc/terms/"/>
    <ds:schemaRef ds:uri="http://www.w3.org/XML/1998/namespace"/>
    <ds:schemaRef ds:uri="http://schemas.microsoft.com/office/2006/documentManagement/types"/>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5C0F11CC-C32E-43A6-B523-B26AED8C50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c7f445-0a35-4d59-a51f-c41725a214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3872</TotalTime>
  <Words>1175</Words>
  <Application>Microsoft Office PowerPoint</Application>
  <PresentationFormat>On-screen Show (4:3)</PresentationFormat>
  <Paragraphs>108</Paragraphs>
  <Slides>12</Slides>
  <Notes>1</Notes>
  <HiddenSlides>0</HiddenSlides>
  <MMClips>0</MMClips>
  <ScaleCrop>false</ScaleCrop>
  <HeadingPairs>
    <vt:vector size="4" baseType="variant">
      <vt:variant>
        <vt:lpstr>Theme</vt:lpstr>
      </vt:variant>
      <vt:variant>
        <vt:i4>4</vt:i4>
      </vt:variant>
      <vt:variant>
        <vt:lpstr>Slide Titles</vt:lpstr>
      </vt:variant>
      <vt:variant>
        <vt:i4>12</vt:i4>
      </vt:variant>
    </vt:vector>
  </HeadingPairs>
  <TitlesOfParts>
    <vt:vector size="16" baseType="lpstr">
      <vt:lpstr>VTB_Template_rus_</vt:lpstr>
      <vt:lpstr>5_VTB_Template_rus_</vt:lpstr>
      <vt:lpstr>6_VTB_Template_rus_</vt:lpstr>
      <vt:lpstr>1_VTB_Template_rus_</vt:lpstr>
      <vt:lpstr>PowerPoint Presentation</vt:lpstr>
      <vt:lpstr>Задачи Санкт-Петербурга по обращению с ТБО </vt:lpstr>
      <vt:lpstr>Утилизация ТБО: основные объекты в Санкт-Петербурге </vt:lpstr>
      <vt:lpstr>Резюме Проекта </vt:lpstr>
      <vt:lpstr>История Проекта </vt:lpstr>
      <vt:lpstr>Схема переработки ТБО </vt:lpstr>
      <vt:lpstr>Предлагаемая схема денежных потоков после учреждения городского координатора сбора и утилизации ТБО</vt:lpstr>
      <vt:lpstr>Принципиальная контрактная схема </vt:lpstr>
      <vt:lpstr>Распределение рисков</vt:lpstr>
      <vt:lpstr>Основные вопросы структурирования проекта</vt:lpstr>
      <vt:lpstr>PowerPoint Presentation</vt:lpstr>
      <vt:lpstr>PowerPoint Presentation</vt:lpstr>
    </vt:vector>
  </TitlesOfParts>
  <Company>vtbc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TBryukhanova</dc:creator>
  <cp:lastModifiedBy>Starikov, Vasily</cp:lastModifiedBy>
  <cp:revision>149</cp:revision>
  <dcterms:created xsi:type="dcterms:W3CDTF">2010-11-11T18:04:33Z</dcterms:created>
  <dcterms:modified xsi:type="dcterms:W3CDTF">2014-10-28T16:36:21Z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0x010100B3165458C24CFF41B9B962FB35F7587A</vt:lpwstr>
  </property>
  <property fmtid="{D5CDD505-2E9C-101B-9397-08002B2CF9AE}" pid="3" name="_dlc_DocIdItemGuid">
    <vt:lpwstr>7843a99d-48c2-4a5c-87e0-ec720d846ce4</vt:lpwstr>
  </property>
</Properties>
</file>